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49"/>
  </p:notesMasterIdLst>
  <p:sldIdLst>
    <p:sldId id="256" r:id="rId2"/>
    <p:sldId id="350" r:id="rId3"/>
    <p:sldId id="337" r:id="rId4"/>
    <p:sldId id="338" r:id="rId5"/>
    <p:sldId id="339" r:id="rId6"/>
    <p:sldId id="341" r:id="rId7"/>
    <p:sldId id="349" r:id="rId8"/>
    <p:sldId id="340" r:id="rId9"/>
    <p:sldId id="311" r:id="rId10"/>
    <p:sldId id="312" r:id="rId11"/>
    <p:sldId id="313" r:id="rId12"/>
    <p:sldId id="315" r:id="rId13"/>
    <p:sldId id="316" r:id="rId14"/>
    <p:sldId id="303" r:id="rId15"/>
    <p:sldId id="381" r:id="rId16"/>
    <p:sldId id="392" r:id="rId17"/>
    <p:sldId id="320" r:id="rId18"/>
    <p:sldId id="317" r:id="rId19"/>
    <p:sldId id="334" r:id="rId20"/>
    <p:sldId id="328" r:id="rId21"/>
    <p:sldId id="298" r:id="rId22"/>
    <p:sldId id="382" r:id="rId23"/>
    <p:sldId id="319" r:id="rId24"/>
    <p:sldId id="304" r:id="rId25"/>
    <p:sldId id="305" r:id="rId26"/>
    <p:sldId id="306" r:id="rId27"/>
    <p:sldId id="307" r:id="rId28"/>
    <p:sldId id="321" r:id="rId29"/>
    <p:sldId id="323" r:id="rId30"/>
    <p:sldId id="322" r:id="rId31"/>
    <p:sldId id="329" r:id="rId32"/>
    <p:sldId id="332" r:id="rId33"/>
    <p:sldId id="330" r:id="rId34"/>
    <p:sldId id="331" r:id="rId35"/>
    <p:sldId id="346" r:id="rId36"/>
    <p:sldId id="347" r:id="rId37"/>
    <p:sldId id="383" r:id="rId38"/>
    <p:sldId id="384" r:id="rId39"/>
    <p:sldId id="380" r:id="rId40"/>
    <p:sldId id="385" r:id="rId41"/>
    <p:sldId id="386" r:id="rId42"/>
    <p:sldId id="387" r:id="rId43"/>
    <p:sldId id="388" r:id="rId44"/>
    <p:sldId id="389" r:id="rId45"/>
    <p:sldId id="390" r:id="rId46"/>
    <p:sldId id="391" r:id="rId47"/>
    <p:sldId id="333"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4F"/>
    <a:srgbClr val="FFFFFF"/>
    <a:srgbClr val="00005E"/>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2" autoAdjust="0"/>
    <p:restoredTop sz="86388" autoAdjust="0"/>
  </p:normalViewPr>
  <p:slideViewPr>
    <p:cSldViewPr snapToGrid="0">
      <p:cViewPr varScale="1">
        <p:scale>
          <a:sx n="63" d="100"/>
          <a:sy n="63" d="100"/>
        </p:scale>
        <p:origin x="984" y="48"/>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C44C8D-7DE6-42E1-A3C0-07789047B73F}" type="datetimeFigureOut">
              <a:rPr lang="en-US" smtClean="0"/>
              <a:pPr/>
              <a:t>7/24/2024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014A79-A9A2-4CB5-92E1-7AED4CEC5225}" type="slidenum">
              <a:rPr lang="en-US" smtClean="0"/>
              <a:pPr/>
              <a:t>‹#›</a:t>
            </a:fld>
            <a:endParaRPr lang="en-US"/>
          </a:p>
        </p:txBody>
      </p:sp>
    </p:spTree>
    <p:extLst>
      <p:ext uri="{BB962C8B-B14F-4D97-AF65-F5344CB8AC3E}">
        <p14:creationId xmlns:p14="http://schemas.microsoft.com/office/powerpoint/2010/main" val="558422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014A79-A9A2-4CB5-92E1-7AED4CEC5225}" type="slidenum">
              <a:rPr lang="en-US" smtClean="0"/>
              <a:pPr/>
              <a:t>3</a:t>
            </a:fld>
            <a:endParaRPr lang="en-US"/>
          </a:p>
        </p:txBody>
      </p:sp>
    </p:spTree>
    <p:extLst>
      <p:ext uri="{BB962C8B-B14F-4D97-AF65-F5344CB8AC3E}">
        <p14:creationId xmlns:p14="http://schemas.microsoft.com/office/powerpoint/2010/main" val="3211245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C014A79-A9A2-4CB5-92E1-7AED4CEC5225}" type="slidenum">
              <a:rPr lang="en-US" smtClean="0"/>
              <a:pPr/>
              <a:t>16</a:t>
            </a:fld>
            <a:endParaRPr lang="en-US"/>
          </a:p>
        </p:txBody>
      </p:sp>
    </p:spTree>
    <p:extLst>
      <p:ext uri="{BB962C8B-B14F-4D97-AF65-F5344CB8AC3E}">
        <p14:creationId xmlns:p14="http://schemas.microsoft.com/office/powerpoint/2010/main" val="683717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014A79-A9A2-4CB5-92E1-7AED4CEC5225}" type="slidenum">
              <a:rPr lang="en-US" smtClean="0"/>
              <a:pPr/>
              <a:t>40</a:t>
            </a:fld>
            <a:endParaRPr lang="en-US"/>
          </a:p>
        </p:txBody>
      </p:sp>
    </p:spTree>
    <p:extLst>
      <p:ext uri="{BB962C8B-B14F-4D97-AF65-F5344CB8AC3E}">
        <p14:creationId xmlns:p14="http://schemas.microsoft.com/office/powerpoint/2010/main" val="988723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38E530-5A01-4B96-863F-0363FEE4A41D}" type="slidenum">
              <a:rPr lang="en-US" smtClean="0"/>
              <a:pPr/>
              <a:t>47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12200467"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a:defRPr/>
            </a:pPr>
            <a:endParaRPr lang="en-US" sz="1800">
              <a:solidFill>
                <a:prstClr val="white"/>
              </a:solidFill>
            </a:endParaRPr>
          </a:p>
        </p:txBody>
      </p:sp>
      <p:grpSp>
        <p:nvGrpSpPr>
          <p:cNvPr id="5" name="Group 18"/>
          <p:cNvGrpSpPr>
            <a:grpSpLocks/>
          </p:cNvGrpSpPr>
          <p:nvPr/>
        </p:nvGrpSpPr>
        <p:grpSpPr bwMode="auto">
          <a:xfrm>
            <a:off x="-4233" y="4953000"/>
            <a:ext cx="12196233" cy="1911350"/>
            <a:chOff x="-3765" y="4832896"/>
            <a:chExt cx="9147765" cy="2032192"/>
          </a:xfrm>
        </p:grpSpPr>
        <p:sp>
          <p:nvSpPr>
            <p:cNvPr id="6" name="Freeform 19"/>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lgn="r" rtl="1">
                <a:defRPr/>
              </a:pPr>
              <a:endParaRPr lang="en-US" sz="1800">
                <a:solidFill>
                  <a:prstClr val="black"/>
                </a:solidFill>
                <a:cs typeface="Arial" pitchFamily="34" charset="0"/>
              </a:endParaRPr>
            </a:p>
          </p:txBody>
        </p:sp>
        <p:sp>
          <p:nvSpPr>
            <p:cNvPr id="7" name="Freeform 20"/>
            <p:cNvSpPr>
              <a:spLocks/>
            </p:cNvSpPr>
            <p:nvPr/>
          </p:nvSpPr>
          <p:spPr bwMode="auto">
            <a:xfrm>
              <a:off x="35926" y="5135025"/>
              <a:ext cx="9108074" cy="838869"/>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pPr fontAlgn="base">
                <a:spcBef>
                  <a:spcPct val="0"/>
                </a:spcBef>
                <a:spcAft>
                  <a:spcPct val="0"/>
                </a:spcAft>
              </a:pPr>
              <a:endParaRPr lang="fa-IR" sz="1800">
                <a:solidFill>
                  <a:prstClr val="black"/>
                </a:solidFill>
                <a:latin typeface="Arial" pitchFamily="34" charset="0"/>
              </a:endParaRPr>
            </a:p>
          </p:txBody>
        </p:sp>
        <p:sp>
          <p:nvSpPr>
            <p:cNvPr id="8" name="Freeform 21"/>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solidFill>
              <a:srgbClr val="0000CC"/>
            </a:solid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rtl="1">
                <a:defRPr/>
              </a:pPr>
              <a:endParaRPr lang="en-US" sz="1800">
                <a:solidFill>
                  <a:prstClr val="white"/>
                </a:solidFill>
              </a:endParaRPr>
            </a:p>
          </p:txBody>
        </p:sp>
        <p:cxnSp>
          <p:nvCxnSpPr>
            <p:cNvPr id="10" name="Straight Connector 22"/>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4580965" y="812850"/>
            <a:ext cx="6696635" cy="1829761"/>
          </a:xfrm>
        </p:spPr>
        <p:txBody>
          <a:bodyPr anchor="b"/>
          <a:lstStyle>
            <a:lvl1pPr algn="ctr">
              <a:defRPr sz="4800" b="1">
                <a:solidFill>
                  <a:srgbClr val="002060"/>
                </a:solidFill>
                <a:effectLst/>
                <a:cs typeface="B Yagut" pitchFamily="2" charset="-78"/>
              </a:defRPr>
            </a:lvl1pPr>
            <a:extLst/>
          </a:lstStyle>
          <a:p>
            <a:r>
              <a:rPr lang="en-US" dirty="0"/>
              <a:t>Click to edit Master title style</a:t>
            </a:r>
          </a:p>
        </p:txBody>
      </p:sp>
      <p:sp>
        <p:nvSpPr>
          <p:cNvPr id="17" name="Subtitle 16"/>
          <p:cNvSpPr>
            <a:spLocks noGrp="1"/>
          </p:cNvSpPr>
          <p:nvPr>
            <p:ph type="subTitle" idx="1"/>
          </p:nvPr>
        </p:nvSpPr>
        <p:spPr>
          <a:xfrm>
            <a:off x="4522695" y="3053491"/>
            <a:ext cx="6813176" cy="1199704"/>
          </a:xfrm>
        </p:spPr>
        <p:txBody>
          <a:bodyPr lIns="45720" rIns="45720"/>
          <a:lstStyle>
            <a:lvl1pPr marL="0" marR="64008" indent="0" algn="ctr">
              <a:buNone/>
              <a:defRPr b="1">
                <a:solidFill>
                  <a:schemeClr val="tx1"/>
                </a:solidFill>
                <a:cs typeface="B Yagut" pitchFamily="2" charset="-78"/>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dirty="0"/>
              <a:t>Click to edit Master subtitle style</a:t>
            </a:r>
          </a:p>
        </p:txBody>
      </p:sp>
      <p:pic>
        <p:nvPicPr>
          <p:cNvPr id="2" name="Picture 1"/>
          <p:cNvPicPr>
            <a:picLocks noChangeAspect="1"/>
          </p:cNvPicPr>
          <p:nvPr userDrawn="1"/>
        </p:nvPicPr>
        <p:blipFill>
          <a:blip r:embed="rId2">
            <a:clrChange>
              <a:clrFrom>
                <a:srgbClr val="FDFCFF"/>
              </a:clrFrom>
              <a:clrTo>
                <a:srgbClr val="FDFCFF">
                  <a:alpha val="0"/>
                </a:srgbClr>
              </a:clrTo>
            </a:clrChange>
            <a:extLst>
              <a:ext uri="{28A0092B-C50C-407E-A947-70E740481C1C}">
                <a14:useLocalDpi xmlns:a14="http://schemas.microsoft.com/office/drawing/2010/main" val="0"/>
              </a:ext>
            </a:extLst>
          </a:blip>
          <a:stretch>
            <a:fillRect/>
          </a:stretch>
        </p:blipFill>
        <p:spPr>
          <a:xfrm>
            <a:off x="800106" y="1021131"/>
            <a:ext cx="2899824" cy="2899824"/>
          </a:xfrm>
          <a:prstGeom prst="rect">
            <a:avLst/>
          </a:prstGeom>
        </p:spPr>
      </p:pic>
    </p:spTree>
    <p:extLst>
      <p:ext uri="{BB962C8B-B14F-4D97-AF65-F5344CB8AC3E}">
        <p14:creationId xmlns:p14="http://schemas.microsoft.com/office/powerpoint/2010/main" val="2543240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Placeholder 2"/>
          <p:cNvSpPr>
            <a:spLocks noGrp="1"/>
          </p:cNvSpPr>
          <p:nvPr>
            <p:ph type="sldNum" sz="quarter" idx="10"/>
          </p:nvPr>
        </p:nvSpPr>
        <p:spPr/>
        <p:txBody>
          <a:bodyPr/>
          <a:lstStyle/>
          <a:p>
            <a:pPr>
              <a:defRPr/>
            </a:pPr>
            <a:fld id="{3B8F6583-93DF-424E-A836-9A068112C1F4}" type="slidenum">
              <a:rPr lang="fa-IR" smtClean="0">
                <a:solidFill>
                  <a:prstClr val="black"/>
                </a:solidFill>
              </a:rPr>
              <a:pPr>
                <a:defRPr/>
              </a:pPr>
              <a:t>‹#›</a:t>
            </a:fld>
            <a:endParaRPr lang="fa-IR">
              <a:solidFill>
                <a:prstClr val="black"/>
              </a:solidFill>
            </a:endParaRPr>
          </a:p>
        </p:txBody>
      </p:sp>
      <p:sp>
        <p:nvSpPr>
          <p:cNvPr id="4" name="Footer Placeholder 3"/>
          <p:cNvSpPr>
            <a:spLocks noGrp="1"/>
          </p:cNvSpPr>
          <p:nvPr>
            <p:ph type="ftr" sz="quarter" idx="11"/>
          </p:nvPr>
        </p:nvSpPr>
        <p:spPr>
          <a:xfrm>
            <a:off x="9057217" y="6480176"/>
            <a:ext cx="3134783" cy="365125"/>
          </a:xfrm>
          <a:prstGeom prst="rect">
            <a:avLst/>
          </a:prstGeom>
        </p:spPr>
        <p:txBody>
          <a:bodyPr/>
          <a:lstStyle>
            <a:lvl1pPr>
              <a:defRPr sz="1200" b="1"/>
            </a:lvl1pPr>
          </a:lstStyle>
          <a:p>
            <a:pPr>
              <a:defRPr/>
            </a:pPr>
            <a:endParaRPr lang="fa-IR" dirty="0"/>
          </a:p>
        </p:txBody>
      </p:sp>
    </p:spTree>
    <p:extLst>
      <p:ext uri="{BB962C8B-B14F-4D97-AF65-F5344CB8AC3E}">
        <p14:creationId xmlns:p14="http://schemas.microsoft.com/office/powerpoint/2010/main" val="4083439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1555901"/>
            <a:ext cx="10972800" cy="4525962"/>
          </a:xfrm>
        </p:spPr>
        <p:txBody>
          <a:bodyPr/>
          <a:lstStyle>
            <a:lvl1pPr>
              <a:defRPr sz="3200">
                <a:latin typeface="Palatino Linotype" panose="02040502050505030304" pitchFamily="18" charset="0"/>
                <a:cs typeface="B Yagut" pitchFamily="2" charset="-78"/>
              </a:defRPr>
            </a:lvl1pPr>
            <a:lvl2pPr>
              <a:defRPr>
                <a:latin typeface="Palatino Linotype" panose="02040502050505030304" pitchFamily="18" charset="0"/>
                <a:cs typeface="B Yagut" pitchFamily="2" charset="-78"/>
              </a:defRPr>
            </a:lvl2pPr>
            <a:lvl3pPr>
              <a:defRPr>
                <a:latin typeface="Palatino Linotype" panose="02040502050505030304" pitchFamily="18" charset="0"/>
                <a:cs typeface="B Yagut" pitchFamily="2" charset="-78"/>
              </a:defRPr>
            </a:lvl3pPr>
            <a:lvl4pPr>
              <a:defRPr>
                <a:latin typeface="Palatino Linotype" panose="02040502050505030304" pitchFamily="18" charset="0"/>
                <a:cs typeface="B Yagut" pitchFamily="2" charset="-78"/>
              </a:defRPr>
            </a:lvl4pPr>
            <a:lvl5pPr>
              <a:defRPr>
                <a:latin typeface="Palatino Linotype" panose="02040502050505030304" pitchFamily="18" charset="0"/>
                <a:cs typeface="B Yagut" pitchFamily="2" charset="-78"/>
              </a:defRPr>
            </a:lvl5pPr>
            <a:extLs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5"/>
          <p:cNvSpPr>
            <a:spLocks noGrp="1"/>
          </p:cNvSpPr>
          <p:nvPr>
            <p:ph type="sldNum" sz="quarter" idx="12"/>
          </p:nvPr>
        </p:nvSpPr>
        <p:spPr/>
        <p:txBody>
          <a:bodyPr/>
          <a:lstStyle>
            <a:lvl1pPr>
              <a:defRPr/>
            </a:lvl1pPr>
            <a:extLst/>
          </a:lstStyle>
          <a:p>
            <a:pPr>
              <a:defRPr/>
            </a:pPr>
            <a:fld id="{10A915E6-25D4-4478-83EA-8A1184D8A544}" type="slidenum">
              <a:rPr lang="fa-IR">
                <a:solidFill>
                  <a:prstClr val="black"/>
                </a:solidFill>
              </a:rPr>
              <a:pPr>
                <a:defRPr/>
              </a:pPr>
              <a:t>‹#›</a:t>
            </a:fld>
            <a:endParaRPr lang="fa-IR" dirty="0">
              <a:solidFill>
                <a:prstClr val="black"/>
              </a:solidFill>
            </a:endParaRPr>
          </a:p>
        </p:txBody>
      </p:sp>
      <p:sp>
        <p:nvSpPr>
          <p:cNvPr id="9" name="Title 1"/>
          <p:cNvSpPr>
            <a:spLocks noGrp="1"/>
          </p:cNvSpPr>
          <p:nvPr>
            <p:ph type="title"/>
          </p:nvPr>
        </p:nvSpPr>
        <p:spPr>
          <a:xfrm>
            <a:off x="609600" y="274638"/>
            <a:ext cx="10972800" cy="1143000"/>
          </a:xfrm>
        </p:spPr>
        <p:txBody>
          <a:bodyPr/>
          <a:lstStyle/>
          <a:p>
            <a:r>
              <a:rPr lang="en-US" dirty="0"/>
              <a:t>Click to edit Master title style</a:t>
            </a:r>
          </a:p>
        </p:txBody>
      </p:sp>
      <p:sp>
        <p:nvSpPr>
          <p:cNvPr id="7" name="Footer Placeholder 2"/>
          <p:cNvSpPr txBox="1">
            <a:spLocks/>
          </p:cNvSpPr>
          <p:nvPr userDrawn="1"/>
        </p:nvSpPr>
        <p:spPr>
          <a:xfrm>
            <a:off x="8451263" y="6408739"/>
            <a:ext cx="3134783" cy="365125"/>
          </a:xfrm>
          <a:prstGeom prst="rect">
            <a:avLst/>
          </a:prstGeom>
        </p:spPr>
        <p:txBody>
          <a:bodyPr/>
          <a:lstStyle>
            <a:defPPr>
              <a:defRPr lang="en-US"/>
            </a:defPPr>
            <a:lvl1pPr marL="0" algn="r" defTabSz="914400" rtl="1" eaLnBrk="1" fontAlgn="auto" latinLnBrk="0" hangingPunct="1">
              <a:spcBef>
                <a:spcPts val="0"/>
              </a:spcBef>
              <a:spcAft>
                <a:spcPts val="0"/>
              </a:spcAft>
              <a:defRPr sz="1800" kern="1200">
                <a:solidFill>
                  <a:srgbClr val="002060"/>
                </a:solidFill>
                <a:latin typeface="+mn-lt"/>
                <a:ea typeface="+mn-ea"/>
                <a:cs typeface="B Nazanin" panose="00000400000000000000" pitchFamily="2" charset="-78"/>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fa-IR" sz="1400" b="1" dirty="0">
                <a:solidFill>
                  <a:schemeClr val="tx1"/>
                </a:solidFill>
              </a:rPr>
              <a:t>انجمن علمی ترویج تغذیه با شیرمادر ایران</a:t>
            </a:r>
          </a:p>
        </p:txBody>
      </p:sp>
    </p:spTree>
    <p:extLst>
      <p:ext uri="{BB962C8B-B14F-4D97-AF65-F5344CB8AC3E}">
        <p14:creationId xmlns:p14="http://schemas.microsoft.com/office/powerpoint/2010/main" val="2374914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8394701" y="6408739"/>
            <a:ext cx="3134783" cy="365125"/>
          </a:xfrm>
          <a:prstGeom prst="rect">
            <a:avLst/>
          </a:prstGeom>
        </p:spPr>
        <p:txBody>
          <a:bodyPr/>
          <a:lstStyle>
            <a:lvl1pPr algn="r" rtl="1" fontAlgn="auto">
              <a:spcBef>
                <a:spcPts val="0"/>
              </a:spcBef>
              <a:spcAft>
                <a:spcPts val="0"/>
              </a:spcAft>
              <a:defRPr>
                <a:solidFill>
                  <a:srgbClr val="002060"/>
                </a:solidFill>
                <a:latin typeface="+mn-lt"/>
                <a:cs typeface="B Nazanin" panose="00000400000000000000" pitchFamily="2" charset="-78"/>
              </a:defRPr>
            </a:lvl1pPr>
            <a:extLst/>
          </a:lstStyle>
          <a:p>
            <a:pPr>
              <a:defRPr/>
            </a:pPr>
            <a:endParaRPr lang="fa-IR" dirty="0"/>
          </a:p>
        </p:txBody>
      </p:sp>
      <p:sp>
        <p:nvSpPr>
          <p:cNvPr id="4" name="Slide Number Placeholder 3"/>
          <p:cNvSpPr>
            <a:spLocks noGrp="1"/>
          </p:cNvSpPr>
          <p:nvPr>
            <p:ph type="sldNum" sz="quarter" idx="12"/>
          </p:nvPr>
        </p:nvSpPr>
        <p:spPr/>
        <p:txBody>
          <a:bodyPr/>
          <a:lstStyle>
            <a:lvl1pPr>
              <a:defRPr/>
            </a:lvl1pPr>
            <a:extLst/>
          </a:lstStyle>
          <a:p>
            <a:pPr>
              <a:defRPr/>
            </a:pPr>
            <a:fld id="{B3E16D21-36F9-4973-9841-CC8DF3F0ED66}" type="slidenum">
              <a:rPr lang="fa-IR">
                <a:solidFill>
                  <a:prstClr val="black"/>
                </a:solidFill>
              </a:rPr>
              <a:pPr>
                <a:defRPr/>
              </a:pPr>
              <a:t>‹#›</a:t>
            </a:fld>
            <a:endParaRPr lang="fa-IR">
              <a:solidFill>
                <a:prstClr val="black"/>
              </a:solidFill>
            </a:endParaRPr>
          </a:p>
        </p:txBody>
      </p:sp>
    </p:spTree>
    <p:extLst>
      <p:ext uri="{BB962C8B-B14F-4D97-AF65-F5344CB8AC3E}">
        <p14:creationId xmlns:p14="http://schemas.microsoft.com/office/powerpoint/2010/main" val="3205849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a:xfrm>
            <a:off x="609600" y="1481330"/>
            <a:ext cx="109728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5839884" y="6408739"/>
            <a:ext cx="3134783" cy="365125"/>
          </a:xfrm>
          <a:prstGeom prst="rect">
            <a:avLst/>
          </a:prstGeom>
        </p:spPr>
        <p:txBody>
          <a:bodyPr/>
          <a:lstStyle>
            <a:lvl1pPr algn="r" rtl="1" fontAlgn="auto">
              <a:spcBef>
                <a:spcPts val="0"/>
              </a:spcBef>
              <a:spcAft>
                <a:spcPts val="0"/>
              </a:spcAft>
              <a:defRPr>
                <a:latin typeface="+mn-lt"/>
                <a:cs typeface="+mn-cs"/>
              </a:defRPr>
            </a:lvl1pPr>
            <a:extLst/>
          </a:lstStyle>
          <a:p>
            <a:pPr>
              <a:defRPr/>
            </a:pPr>
            <a:endParaRPr lang="fa-IR">
              <a:solidFill>
                <a:prstClr val="black"/>
              </a:solidFill>
            </a:endParaRPr>
          </a:p>
        </p:txBody>
      </p:sp>
      <p:sp>
        <p:nvSpPr>
          <p:cNvPr id="6" name="Slide Number Placeholder 5"/>
          <p:cNvSpPr>
            <a:spLocks noGrp="1"/>
          </p:cNvSpPr>
          <p:nvPr>
            <p:ph type="sldNum" sz="quarter" idx="12"/>
          </p:nvPr>
        </p:nvSpPr>
        <p:spPr/>
        <p:txBody>
          <a:bodyPr/>
          <a:lstStyle>
            <a:lvl1pPr>
              <a:defRPr/>
            </a:lvl1pPr>
            <a:extLst/>
          </a:lstStyle>
          <a:p>
            <a:pPr>
              <a:defRPr/>
            </a:pPr>
            <a:fld id="{084BB55B-7E47-4195-A2B7-D04E507ACA1E}" type="slidenum">
              <a:rPr lang="fa-IR">
                <a:solidFill>
                  <a:prstClr val="black"/>
                </a:solidFill>
              </a:rPr>
              <a:pPr>
                <a:defRPr/>
              </a:pPr>
              <a:t>‹#›</a:t>
            </a:fld>
            <a:endParaRPr lang="fa-IR">
              <a:solidFill>
                <a:prstClr val="black"/>
              </a:solidFill>
            </a:endParaRPr>
          </a:p>
        </p:txBody>
      </p:sp>
    </p:spTree>
    <p:extLst>
      <p:ext uri="{BB962C8B-B14F-4D97-AF65-F5344CB8AC3E}">
        <p14:creationId xmlns:p14="http://schemas.microsoft.com/office/powerpoint/2010/main" val="13612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4328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970433" y="6408739"/>
            <a:ext cx="2559051" cy="365125"/>
          </a:xfrm>
          <a:prstGeom prst="rect">
            <a:avLst/>
          </a:prstGeom>
        </p:spPr>
        <p:txBody>
          <a:bodyPr/>
          <a:lstStyle>
            <a:lvl1pPr>
              <a:defRPr/>
            </a:lvl1pPr>
            <a:extLst/>
          </a:lstStyle>
          <a:p>
            <a:pPr>
              <a:defRPr/>
            </a:pPr>
            <a:endParaRPr lang="fa-IR">
              <a:solidFill>
                <a:prstClr val="black"/>
              </a:solidFill>
            </a:endParaRPr>
          </a:p>
        </p:txBody>
      </p:sp>
      <p:sp>
        <p:nvSpPr>
          <p:cNvPr id="5" name="Footer Placeholder 4"/>
          <p:cNvSpPr>
            <a:spLocks noGrp="1"/>
          </p:cNvSpPr>
          <p:nvPr>
            <p:ph type="ftr" sz="quarter" idx="11"/>
          </p:nvPr>
        </p:nvSpPr>
        <p:spPr>
          <a:xfrm>
            <a:off x="5839884" y="6408739"/>
            <a:ext cx="3134783" cy="365125"/>
          </a:xfrm>
          <a:prstGeom prst="rect">
            <a:avLst/>
          </a:prstGeom>
        </p:spPr>
        <p:txBody>
          <a:bodyPr/>
          <a:lstStyle>
            <a:lvl1pPr algn="r" rtl="1" fontAlgn="auto">
              <a:spcBef>
                <a:spcPts val="0"/>
              </a:spcBef>
              <a:spcAft>
                <a:spcPts val="0"/>
              </a:spcAft>
              <a:defRPr>
                <a:latin typeface="+mn-lt"/>
                <a:cs typeface="+mn-cs"/>
              </a:defRPr>
            </a:lvl1pPr>
            <a:extLst/>
          </a:lstStyle>
          <a:p>
            <a:pPr>
              <a:defRPr/>
            </a:pPr>
            <a:endParaRPr lang="fa-IR" dirty="0">
              <a:solidFill>
                <a:prstClr val="black"/>
              </a:solidFill>
            </a:endParaRPr>
          </a:p>
        </p:txBody>
      </p:sp>
      <p:sp>
        <p:nvSpPr>
          <p:cNvPr id="6" name="Slide Number Placeholder 5"/>
          <p:cNvSpPr>
            <a:spLocks noGrp="1"/>
          </p:cNvSpPr>
          <p:nvPr>
            <p:ph type="sldNum" sz="quarter" idx="12"/>
          </p:nvPr>
        </p:nvSpPr>
        <p:spPr/>
        <p:txBody>
          <a:bodyPr/>
          <a:lstStyle>
            <a:lvl1pPr>
              <a:defRPr/>
            </a:lvl1pPr>
            <a:extLst/>
          </a:lstStyle>
          <a:p>
            <a:pPr>
              <a:defRPr/>
            </a:pPr>
            <a:fld id="{6B547C27-7494-4632-813B-7E944D519E37}" type="slidenum">
              <a:rPr lang="fa-IR">
                <a:solidFill>
                  <a:prstClr val="black"/>
                </a:solidFill>
              </a:rPr>
              <a:pPr>
                <a:defRPr/>
              </a:pPr>
              <a:t>‹#›</a:t>
            </a:fld>
            <a:endParaRPr lang="fa-IR">
              <a:solidFill>
                <a:prstClr val="black"/>
              </a:solidFill>
            </a:endParaRPr>
          </a:p>
        </p:txBody>
      </p:sp>
    </p:spTree>
    <p:extLst>
      <p:ext uri="{BB962C8B-B14F-4D97-AF65-F5344CB8AC3E}">
        <p14:creationId xmlns:p14="http://schemas.microsoft.com/office/powerpoint/2010/main" val="762046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954617" y="5002214"/>
            <a:ext cx="5069416"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lgn="r" rtl="1">
              <a:defRPr/>
            </a:pPr>
            <a:endParaRPr lang="en-US" sz="1800">
              <a:solidFill>
                <a:prstClr val="black"/>
              </a:solidFill>
              <a:cs typeface="Arial" pitchFamily="34" charset="0"/>
            </a:endParaRPr>
          </a:p>
        </p:txBody>
      </p:sp>
      <p:sp>
        <p:nvSpPr>
          <p:cNvPr id="1028" name="Freeform 11"/>
          <p:cNvSpPr>
            <a:spLocks/>
          </p:cNvSpPr>
          <p:nvPr/>
        </p:nvSpPr>
        <p:spPr bwMode="auto">
          <a:xfrm>
            <a:off x="-71966" y="5784850"/>
            <a:ext cx="5069417" cy="838200"/>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pPr fontAlgn="base">
              <a:spcBef>
                <a:spcPct val="0"/>
              </a:spcBef>
              <a:spcAft>
                <a:spcPct val="0"/>
              </a:spcAft>
            </a:pPr>
            <a:endParaRPr lang="fa-IR" sz="1800">
              <a:solidFill>
                <a:prstClr val="black"/>
              </a:solidFill>
              <a:latin typeface="Arial" pitchFamily="34" charset="0"/>
            </a:endParaRPr>
          </a:p>
        </p:txBody>
      </p:sp>
      <p:sp>
        <p:nvSpPr>
          <p:cNvPr id="14" name="Right Triangle 13"/>
          <p:cNvSpPr>
            <a:spLocks/>
          </p:cNvSpPr>
          <p:nvPr/>
        </p:nvSpPr>
        <p:spPr bwMode="auto">
          <a:xfrm>
            <a:off x="-8056" y="5791253"/>
            <a:ext cx="4536419" cy="1080868"/>
          </a:xfrm>
          <a:prstGeom prst="rtTriangle">
            <a:avLst/>
          </a:prstGeom>
          <a:solidFill>
            <a:srgbClr val="0000CC"/>
          </a:solid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rtl="1">
              <a:defRPr/>
            </a:pPr>
            <a:endParaRPr lang="en-US" sz="1800">
              <a:solidFill>
                <a:prstClr val="white"/>
              </a:solidFill>
            </a:endParaRPr>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lang="en-US" dirty="0"/>
              <a:t>Click to edit Master title style</a:t>
            </a:r>
          </a:p>
        </p:txBody>
      </p:sp>
      <p:sp>
        <p:nvSpPr>
          <p:cNvPr id="1034" name="Text Placeholder 29"/>
          <p:cNvSpPr>
            <a:spLocks noGrp="1"/>
          </p:cNvSpPr>
          <p:nvPr>
            <p:ph type="body" idx="1"/>
          </p:nvPr>
        </p:nvSpPr>
        <p:spPr bwMode="auto">
          <a:xfrm>
            <a:off x="609600" y="1481138"/>
            <a:ext cx="10972800" cy="4525962"/>
          </a:xfrm>
          <a:prstGeom prst="rect">
            <a:avLst/>
          </a:prstGeom>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Slide Number Placeholder 17"/>
          <p:cNvSpPr>
            <a:spLocks noGrp="1"/>
          </p:cNvSpPr>
          <p:nvPr>
            <p:ph type="sldNum" sz="quarter" idx="4"/>
          </p:nvPr>
        </p:nvSpPr>
        <p:spPr>
          <a:xfrm>
            <a:off x="11529484" y="6408739"/>
            <a:ext cx="488949" cy="365125"/>
          </a:xfrm>
          <a:prstGeom prst="rect">
            <a:avLst/>
          </a:prstGeom>
        </p:spPr>
        <p:txBody>
          <a:bodyPr vert="horz" anchor="b"/>
          <a:lstStyle>
            <a:lvl1pPr algn="r" rtl="1" eaLnBrk="1" fontAlgn="auto" latinLnBrk="0" hangingPunct="1">
              <a:spcBef>
                <a:spcPts val="0"/>
              </a:spcBef>
              <a:spcAft>
                <a:spcPts val="0"/>
              </a:spcAft>
              <a:defRPr kumimoji="0" sz="1000" b="0">
                <a:solidFill>
                  <a:schemeClr val="tx1"/>
                </a:solidFill>
                <a:latin typeface="+mn-lt"/>
                <a:cs typeface="B Zar" pitchFamily="2" charset="-78"/>
              </a:defRPr>
            </a:lvl1pPr>
            <a:extLst/>
          </a:lstStyle>
          <a:p>
            <a:pPr>
              <a:defRPr/>
            </a:pPr>
            <a:fld id="{3B8F6583-93DF-424E-A836-9A068112C1F4}" type="slidenum">
              <a:rPr lang="fa-IR">
                <a:solidFill>
                  <a:prstClr val="black"/>
                </a:solidFill>
              </a:rPr>
              <a:pPr>
                <a:defRPr/>
              </a:pPr>
              <a:t>‹#›</a:t>
            </a:fld>
            <a:endParaRPr lang="fa-IR">
              <a:solidFill>
                <a:prstClr val="black"/>
              </a:solidFill>
            </a:endParaRPr>
          </a:p>
        </p:txBody>
      </p:sp>
      <p:pic>
        <p:nvPicPr>
          <p:cNvPr id="12" name="Picture 11"/>
          <p:cNvPicPr>
            <a:picLocks noChangeAspect="1"/>
          </p:cNvPicPr>
          <p:nvPr/>
        </p:nvPicPr>
        <p:blipFill>
          <a:blip r:embed="rId8" cstate="print">
            <a:clrChange>
              <a:clrFrom>
                <a:srgbClr val="E6E6E6"/>
              </a:clrFrom>
              <a:clrTo>
                <a:srgbClr val="E6E6E6">
                  <a:alpha val="0"/>
                </a:srgbClr>
              </a:clrTo>
            </a:clrChange>
            <a:lum bright="70000" contrast="-70000"/>
          </a:blip>
          <a:stretch>
            <a:fillRect/>
          </a:stretch>
        </p:blipFill>
        <p:spPr>
          <a:xfrm>
            <a:off x="56442" y="5978072"/>
            <a:ext cx="883932" cy="883932"/>
          </a:xfrm>
          <a:prstGeom prst="rect">
            <a:avLst/>
          </a:prstGeom>
        </p:spPr>
      </p:pic>
      <p:sp>
        <p:nvSpPr>
          <p:cNvPr id="16" name="Footer Placeholder 3"/>
          <p:cNvSpPr>
            <a:spLocks noGrp="1"/>
          </p:cNvSpPr>
          <p:nvPr>
            <p:ph type="ftr" sz="quarter" idx="3"/>
          </p:nvPr>
        </p:nvSpPr>
        <p:spPr>
          <a:xfrm>
            <a:off x="8292229" y="6408738"/>
            <a:ext cx="3134783" cy="365125"/>
          </a:xfrm>
          <a:prstGeom prst="rect">
            <a:avLst/>
          </a:prstGeom>
        </p:spPr>
        <p:txBody>
          <a:bodyPr/>
          <a:lstStyle>
            <a:lvl1pPr>
              <a:defRPr sz="1200" b="1"/>
            </a:lvl1pPr>
          </a:lstStyle>
          <a:p>
            <a:pPr>
              <a:defRPr/>
            </a:pPr>
            <a:endParaRPr lang="fa-IR" dirty="0"/>
          </a:p>
        </p:txBody>
      </p:sp>
    </p:spTree>
    <p:extLst>
      <p:ext uri="{BB962C8B-B14F-4D97-AF65-F5344CB8AC3E}">
        <p14:creationId xmlns:p14="http://schemas.microsoft.com/office/powerpoint/2010/main" val="2282985012"/>
      </p:ext>
    </p:extLst>
  </p:cSld>
  <p:clrMap bg1="lt1" tx1="dk1" bg2="lt2" tx2="dk2" accent1="accent1" accent2="accent2" accent3="accent3" accent4="accent4" accent5="accent5" accent6="accent6" hlink="hlink" folHlink="folHlink"/>
  <p:sldLayoutIdLst>
    <p:sldLayoutId id="2147483689" r:id="rId1"/>
    <p:sldLayoutId id="2147483713" r:id="rId2"/>
    <p:sldLayoutId id="2147483690" r:id="rId3"/>
    <p:sldLayoutId id="2147483695" r:id="rId4"/>
    <p:sldLayoutId id="2147483698" r:id="rId5"/>
    <p:sldLayoutId id="2147483699" r:id="rId6"/>
  </p:sldLayoutIdLst>
  <p:hf hdr="0" dt="0"/>
  <p:txStyles>
    <p:titleStyle>
      <a:lvl1pPr algn="l" rtl="0" eaLnBrk="0" fontAlgn="base" hangingPunct="0">
        <a:spcBef>
          <a:spcPct val="0"/>
        </a:spcBef>
        <a:spcAft>
          <a:spcPct val="0"/>
        </a:spcAft>
        <a:defRPr sz="4100" b="1" kern="1200">
          <a:solidFill>
            <a:srgbClr val="002060"/>
          </a:solidFill>
          <a:latin typeface="+mj-lt"/>
          <a:ea typeface="+mj-ea"/>
          <a:cs typeface="B Yagut" pitchFamily="2" charset="-78"/>
        </a:defRPr>
      </a:lvl1pPr>
      <a:lvl2pPr algn="r" rtl="1" eaLnBrk="0" fontAlgn="base" hangingPunct="0">
        <a:spcBef>
          <a:spcPct val="0"/>
        </a:spcBef>
        <a:spcAft>
          <a:spcPct val="0"/>
        </a:spcAft>
        <a:defRPr sz="4100" b="1">
          <a:solidFill>
            <a:schemeClr val="tx2"/>
          </a:solidFill>
          <a:latin typeface="Lucida Sans Unicode" pitchFamily="34" charset="0"/>
          <a:cs typeface="B Yagut" pitchFamily="2" charset="-78"/>
        </a:defRPr>
      </a:lvl2pPr>
      <a:lvl3pPr algn="r" rtl="1" eaLnBrk="0" fontAlgn="base" hangingPunct="0">
        <a:spcBef>
          <a:spcPct val="0"/>
        </a:spcBef>
        <a:spcAft>
          <a:spcPct val="0"/>
        </a:spcAft>
        <a:defRPr sz="4100" b="1">
          <a:solidFill>
            <a:schemeClr val="tx2"/>
          </a:solidFill>
          <a:latin typeface="Lucida Sans Unicode" pitchFamily="34" charset="0"/>
          <a:cs typeface="B Yagut" pitchFamily="2" charset="-78"/>
        </a:defRPr>
      </a:lvl3pPr>
      <a:lvl4pPr algn="r" rtl="1" eaLnBrk="0" fontAlgn="base" hangingPunct="0">
        <a:spcBef>
          <a:spcPct val="0"/>
        </a:spcBef>
        <a:spcAft>
          <a:spcPct val="0"/>
        </a:spcAft>
        <a:defRPr sz="4100" b="1">
          <a:solidFill>
            <a:schemeClr val="tx2"/>
          </a:solidFill>
          <a:latin typeface="Lucida Sans Unicode" pitchFamily="34" charset="0"/>
          <a:cs typeface="B Yagut" pitchFamily="2" charset="-78"/>
        </a:defRPr>
      </a:lvl4pPr>
      <a:lvl5pPr algn="r" rtl="1" eaLnBrk="0" fontAlgn="base" hangingPunct="0">
        <a:spcBef>
          <a:spcPct val="0"/>
        </a:spcBef>
        <a:spcAft>
          <a:spcPct val="0"/>
        </a:spcAft>
        <a:defRPr sz="4100" b="1">
          <a:solidFill>
            <a:schemeClr val="tx2"/>
          </a:solidFill>
          <a:latin typeface="Lucida Sans Unicode" pitchFamily="34" charset="0"/>
          <a:cs typeface="B Yagut" pitchFamily="2" charset="-78"/>
        </a:defRPr>
      </a:lvl5pPr>
      <a:lvl6pPr marL="457200" algn="r" rtl="1" fontAlgn="base">
        <a:spcBef>
          <a:spcPct val="0"/>
        </a:spcBef>
        <a:spcAft>
          <a:spcPct val="0"/>
        </a:spcAft>
        <a:defRPr sz="4100" b="1">
          <a:solidFill>
            <a:schemeClr val="tx2"/>
          </a:solidFill>
          <a:latin typeface="Lucida Sans Unicode" pitchFamily="34" charset="0"/>
          <a:cs typeface="B Yagut" pitchFamily="2" charset="-78"/>
        </a:defRPr>
      </a:lvl6pPr>
      <a:lvl7pPr marL="914400" algn="r" rtl="1" fontAlgn="base">
        <a:spcBef>
          <a:spcPct val="0"/>
        </a:spcBef>
        <a:spcAft>
          <a:spcPct val="0"/>
        </a:spcAft>
        <a:defRPr sz="4100" b="1">
          <a:solidFill>
            <a:schemeClr val="tx2"/>
          </a:solidFill>
          <a:latin typeface="Lucida Sans Unicode" pitchFamily="34" charset="0"/>
          <a:cs typeface="B Yagut" pitchFamily="2" charset="-78"/>
        </a:defRPr>
      </a:lvl7pPr>
      <a:lvl8pPr marL="1371600" algn="r" rtl="1" fontAlgn="base">
        <a:spcBef>
          <a:spcPct val="0"/>
        </a:spcBef>
        <a:spcAft>
          <a:spcPct val="0"/>
        </a:spcAft>
        <a:defRPr sz="4100" b="1">
          <a:solidFill>
            <a:schemeClr val="tx2"/>
          </a:solidFill>
          <a:latin typeface="Lucida Sans Unicode" pitchFamily="34" charset="0"/>
          <a:cs typeface="B Yagut" pitchFamily="2" charset="-78"/>
        </a:defRPr>
      </a:lvl8pPr>
      <a:lvl9pPr marL="1828800" algn="r" rtl="1" fontAlgn="base">
        <a:spcBef>
          <a:spcPct val="0"/>
        </a:spcBef>
        <a:spcAft>
          <a:spcPct val="0"/>
        </a:spcAft>
        <a:defRPr sz="4100" b="1">
          <a:solidFill>
            <a:schemeClr val="tx2"/>
          </a:solidFill>
          <a:latin typeface="Lucida Sans Unicode" pitchFamily="34" charset="0"/>
          <a:cs typeface="B Yagut" pitchFamily="2" charset="-78"/>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B Yagut" pitchFamily="2" charset="-78"/>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B Yagut" pitchFamily="2" charset="-78"/>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B Yagut" pitchFamily="2" charset="-78"/>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B Yagut" pitchFamily="2" charset="-78"/>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B Yagut" pitchFamily="2" charset="-78"/>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oleObject" Target="file:///H:\&#1605;&#1583;&#1575;&#1608;&#1575;&#1740;%20&#1605;&#1575;&#1583;&#1585;&#1548;%20&#1605;&#1589;&#1585;&#1601;%20&#1583;&#1575;&#1585;&#1608;%20&#1608;%20&#1578;&#1594;&#1584;&#1740;&#1607;%20&#1576;&#1575;%20&#1588;&#1740;&#1585;%20&#1605;&#1575;&#1583;&#1585;.docx!OLE_LINK2"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4.e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2426" y="821317"/>
            <a:ext cx="6591869" cy="1829761"/>
          </a:xfrm>
        </p:spPr>
        <p:txBody>
          <a:bodyPr/>
          <a:lstStyle/>
          <a:p>
            <a:r>
              <a:rPr lang="fa-IR" dirty="0"/>
              <a:t>بنام خالق هستی</a:t>
            </a:r>
            <a:endParaRPr lang="en-US" dirty="0"/>
          </a:p>
        </p:txBody>
      </p:sp>
      <p:sp>
        <p:nvSpPr>
          <p:cNvPr id="3" name="Subtitle 2"/>
          <p:cNvSpPr>
            <a:spLocks noGrp="1"/>
          </p:cNvSpPr>
          <p:nvPr>
            <p:ph type="subTitle" idx="1"/>
          </p:nvPr>
        </p:nvSpPr>
        <p:spPr>
          <a:xfrm>
            <a:off x="4665860" y="2915143"/>
            <a:ext cx="6724999" cy="2028332"/>
          </a:xfrm>
        </p:spPr>
        <p:txBody>
          <a:bodyPr/>
          <a:lstStyle/>
          <a:p>
            <a:r>
              <a:rPr lang="fa-IR" sz="4400" dirty="0">
                <a:solidFill>
                  <a:srgbClr val="0070C0"/>
                </a:solidFill>
              </a:rPr>
              <a:t>دارو و شیردهی</a:t>
            </a:r>
          </a:p>
          <a:p>
            <a:r>
              <a:rPr lang="fa-IR" sz="2400" dirty="0"/>
              <a:t>دکتر علی اصغر حلیمی اصل </a:t>
            </a:r>
            <a:br>
              <a:rPr lang="en-US" sz="2400" dirty="0"/>
            </a:br>
            <a:r>
              <a:rPr lang="fa-IR" sz="2400" dirty="0"/>
              <a:t>متخصص کودکان   </a:t>
            </a:r>
          </a:p>
          <a:p>
            <a:r>
              <a:rPr lang="fa-IR" sz="2400" dirty="0"/>
              <a:t>دانشیار گروه کودکان دانشگاه شهید بهشتی       </a:t>
            </a:r>
            <a:endParaRPr lang="en-US" sz="2400" dirty="0"/>
          </a:p>
          <a:p>
            <a:endParaRPr lang="en-US" dirty="0">
              <a:solidFill>
                <a:schemeClr val="tx1"/>
              </a:solidFill>
            </a:endParaRPr>
          </a:p>
        </p:txBody>
      </p:sp>
      <p:sp>
        <p:nvSpPr>
          <p:cNvPr id="4" name="Rectangle 3">
            <a:extLst>
              <a:ext uri="{FF2B5EF4-FFF2-40B4-BE49-F238E27FC236}">
                <a16:creationId xmlns:a16="http://schemas.microsoft.com/office/drawing/2014/main" id="{DBF3F58F-1266-8243-CFC7-6E5F6F729D00}"/>
              </a:ext>
            </a:extLst>
          </p:cNvPr>
          <p:cNvSpPr/>
          <p:nvPr/>
        </p:nvSpPr>
        <p:spPr>
          <a:xfrm>
            <a:off x="182880" y="5622111"/>
            <a:ext cx="6080760" cy="829143"/>
          </a:xfrm>
          <a:prstGeom prst="rect">
            <a:avLst/>
          </a:prstGeom>
          <a:solidFill>
            <a:srgbClr val="FFFF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solidFill>
                  <a:srgbClr val="00204F"/>
                </a:solidFill>
              </a:rPr>
              <a:t>REF:</a:t>
            </a:r>
          </a:p>
          <a:p>
            <a:r>
              <a:rPr lang="en-US" dirty="0">
                <a:solidFill>
                  <a:srgbClr val="00204F"/>
                </a:solidFill>
              </a:rPr>
              <a:t>Hale`s Medications &amp; Mother`s Milk:  2014 / 2023</a:t>
            </a:r>
          </a:p>
        </p:txBody>
      </p:sp>
    </p:spTree>
    <p:extLst>
      <p:ext uri="{BB962C8B-B14F-4D97-AF65-F5344CB8AC3E}">
        <p14:creationId xmlns:p14="http://schemas.microsoft.com/office/powerpoint/2010/main" val="3077816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Calcium channel blockers</a:t>
            </a:r>
          </a:p>
        </p:txBody>
      </p:sp>
      <p:sp>
        <p:nvSpPr>
          <p:cNvPr id="3" name="Content Placeholder 2"/>
          <p:cNvSpPr>
            <a:spLocks noGrp="1"/>
          </p:cNvSpPr>
          <p:nvPr>
            <p:ph idx="1"/>
          </p:nvPr>
        </p:nvSpPr>
        <p:spPr/>
        <p:txBody>
          <a:bodyPr/>
          <a:lstStyle/>
          <a:p>
            <a:r>
              <a:rPr lang="en-US" dirty="0"/>
              <a:t>1-Amilodipine :  LRC: L3, RID:</a:t>
            </a:r>
          </a:p>
          <a:p>
            <a:r>
              <a:rPr lang="en-US" dirty="0"/>
              <a:t>2- </a:t>
            </a:r>
            <a:r>
              <a:rPr lang="en-US" dirty="0" err="1"/>
              <a:t>Diltiazem</a:t>
            </a:r>
            <a:r>
              <a:rPr lang="en-US" dirty="0"/>
              <a:t> :    LRC: L3, RID: 0.9% </a:t>
            </a:r>
          </a:p>
          <a:p>
            <a:r>
              <a:rPr lang="en-US" dirty="0"/>
              <a:t>3- </a:t>
            </a:r>
            <a:r>
              <a:rPr lang="en-US" dirty="0" err="1"/>
              <a:t>Nifedipine</a:t>
            </a:r>
            <a:r>
              <a:rPr lang="en-US" dirty="0"/>
              <a:t>:    LRC: L2, RID: 2.3-3.4% </a:t>
            </a:r>
          </a:p>
          <a:p>
            <a:r>
              <a:rPr lang="en-US" dirty="0"/>
              <a:t>4- </a:t>
            </a:r>
            <a:r>
              <a:rPr lang="en-US" dirty="0" err="1"/>
              <a:t>Nimodepine</a:t>
            </a:r>
            <a:r>
              <a:rPr lang="en-US" dirty="0"/>
              <a:t>: LRC: L2, RID: 0.001-0.04 % </a:t>
            </a:r>
          </a:p>
          <a:p>
            <a:r>
              <a:rPr lang="en-US" dirty="0"/>
              <a:t>5- </a:t>
            </a:r>
            <a:r>
              <a:rPr lang="en-US" dirty="0" err="1"/>
              <a:t>Verapamil</a:t>
            </a:r>
            <a:r>
              <a:rPr lang="en-US" dirty="0"/>
              <a:t> :    LRC : L2, RID: 0.2%  </a:t>
            </a:r>
          </a:p>
          <a:p>
            <a:r>
              <a:rPr lang="en-US" dirty="0"/>
              <a:t>6-Pediatric Concerns: None reported via milk </a:t>
            </a:r>
          </a:p>
          <a:p>
            <a:r>
              <a:rPr lang="en-US" dirty="0"/>
              <a:t>7-Infant m0nitoring :Drowsiness, lethargy, pallor, poor feeding, and weight gain.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Diuretics</a:t>
            </a:r>
          </a:p>
        </p:txBody>
      </p:sp>
      <p:sp>
        <p:nvSpPr>
          <p:cNvPr id="3" name="Content Placeholder 2"/>
          <p:cNvSpPr>
            <a:spLocks noGrp="1"/>
          </p:cNvSpPr>
          <p:nvPr>
            <p:ph idx="1"/>
          </p:nvPr>
        </p:nvSpPr>
        <p:spPr/>
        <p:txBody>
          <a:bodyPr/>
          <a:lstStyle/>
          <a:p>
            <a:r>
              <a:rPr lang="en-US" dirty="0"/>
              <a:t>1- </a:t>
            </a:r>
            <a:r>
              <a:rPr lang="en-US" dirty="0" err="1"/>
              <a:t>Amiloride</a:t>
            </a:r>
            <a:r>
              <a:rPr lang="en-US" dirty="0"/>
              <a:t> : LRC: L3, RID : </a:t>
            </a:r>
          </a:p>
          <a:p>
            <a:r>
              <a:rPr lang="en-US" dirty="0"/>
              <a:t>2-Ethacrynic acid : LRC: L3, RID:  </a:t>
            </a:r>
          </a:p>
          <a:p>
            <a:r>
              <a:rPr lang="en-US" dirty="0"/>
              <a:t>3- </a:t>
            </a:r>
            <a:r>
              <a:rPr lang="en-US" dirty="0" err="1"/>
              <a:t>Furosmide</a:t>
            </a:r>
            <a:r>
              <a:rPr lang="en-US" dirty="0"/>
              <a:t> : LRC: L3, RID: </a:t>
            </a:r>
          </a:p>
          <a:p>
            <a:r>
              <a:rPr lang="en-US" dirty="0"/>
              <a:t>4- </a:t>
            </a:r>
            <a:r>
              <a:rPr lang="en-US" dirty="0" err="1"/>
              <a:t>Hydrochlorthiazide</a:t>
            </a:r>
            <a:r>
              <a:rPr lang="en-US" dirty="0"/>
              <a:t> : LRC: L2, RID: </a:t>
            </a:r>
          </a:p>
          <a:p>
            <a:r>
              <a:rPr lang="en-US" dirty="0"/>
              <a:t>5- </a:t>
            </a:r>
            <a:r>
              <a:rPr lang="en-US" dirty="0" err="1"/>
              <a:t>Spironolactone</a:t>
            </a:r>
            <a:r>
              <a:rPr lang="en-US" dirty="0"/>
              <a:t> : LRC: L2, RID: 2-4.3% </a:t>
            </a:r>
          </a:p>
          <a:p>
            <a:r>
              <a:rPr lang="en-US" dirty="0"/>
              <a:t>6- </a:t>
            </a:r>
            <a:r>
              <a:rPr lang="en-US" dirty="0" err="1"/>
              <a:t>Triamterene</a:t>
            </a:r>
            <a:r>
              <a:rPr lang="en-US" dirty="0"/>
              <a:t> : LRC: L3 .RID: </a:t>
            </a:r>
          </a:p>
          <a:p>
            <a:r>
              <a:rPr lang="en-US" dirty="0"/>
              <a:t>7- Pediatric Concerns: None reported via milk </a:t>
            </a:r>
          </a:p>
          <a:p>
            <a:r>
              <a:rPr lang="en-US" dirty="0"/>
              <a:t>8- infant monitoring: Observe for fluid loss, lethargy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Anti Diabetic  Agents</a:t>
            </a:r>
          </a:p>
        </p:txBody>
      </p:sp>
      <p:sp>
        <p:nvSpPr>
          <p:cNvPr id="3" name="Content Placeholder 2"/>
          <p:cNvSpPr>
            <a:spLocks noGrp="1"/>
          </p:cNvSpPr>
          <p:nvPr>
            <p:ph idx="1"/>
          </p:nvPr>
        </p:nvSpPr>
        <p:spPr/>
        <p:txBody>
          <a:bodyPr/>
          <a:lstStyle/>
          <a:p>
            <a:r>
              <a:rPr lang="en-US" dirty="0"/>
              <a:t>1-  Insulin                             : LRC: L1 </a:t>
            </a:r>
          </a:p>
          <a:p>
            <a:r>
              <a:rPr lang="en-US" dirty="0"/>
              <a:t>2- </a:t>
            </a:r>
            <a:r>
              <a:rPr lang="en-US" dirty="0" err="1"/>
              <a:t>Metformin</a:t>
            </a:r>
            <a:r>
              <a:rPr lang="en-US" dirty="0"/>
              <a:t> .                     : LRC : L1  . RID : 0.3-0.7 % </a:t>
            </a:r>
          </a:p>
          <a:p>
            <a:r>
              <a:rPr lang="en-US" dirty="0"/>
              <a:t>3- </a:t>
            </a:r>
            <a:r>
              <a:rPr lang="en-US" dirty="0" err="1"/>
              <a:t>Metformin</a:t>
            </a:r>
            <a:r>
              <a:rPr lang="en-US" dirty="0"/>
              <a:t> + </a:t>
            </a:r>
            <a:r>
              <a:rPr lang="en-US" dirty="0" err="1"/>
              <a:t>Sitagliptin</a:t>
            </a:r>
            <a:r>
              <a:rPr lang="en-US" dirty="0"/>
              <a:t> : LRC : L3  </a:t>
            </a:r>
          </a:p>
          <a:p>
            <a:r>
              <a:rPr lang="en-US" dirty="0"/>
              <a:t>3-Pediatric Concerns : None reported via milk </a:t>
            </a:r>
          </a:p>
          <a:p>
            <a:r>
              <a:rPr lang="en-US" dirty="0"/>
              <a:t>4- Infant Monitoring : Signs of hypoglycemia, drowsiness , lethargy , pallor , sweating , tremor,  +  Vomiting and diarrhea with </a:t>
            </a:r>
            <a:r>
              <a:rPr lang="en-US" dirty="0" err="1"/>
              <a:t>metformin</a:t>
            </a:r>
            <a:r>
              <a:rPr lang="en-US"/>
              <a: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Anti thyroid Agents</a:t>
            </a:r>
          </a:p>
        </p:txBody>
      </p:sp>
      <p:sp>
        <p:nvSpPr>
          <p:cNvPr id="3" name="Content Placeholder 2"/>
          <p:cNvSpPr>
            <a:spLocks noGrp="1"/>
          </p:cNvSpPr>
          <p:nvPr>
            <p:ph idx="1"/>
          </p:nvPr>
        </p:nvSpPr>
        <p:spPr/>
        <p:txBody>
          <a:bodyPr/>
          <a:lstStyle/>
          <a:p>
            <a:r>
              <a:rPr lang="en-US" dirty="0"/>
              <a:t>1-Methimazol :          LRC : L2 ,  RID : 2.3% </a:t>
            </a:r>
          </a:p>
          <a:p>
            <a:r>
              <a:rPr lang="en-US" dirty="0"/>
              <a:t>2- </a:t>
            </a:r>
            <a:r>
              <a:rPr lang="en-US" dirty="0" err="1"/>
              <a:t>Propylthiouracil</a:t>
            </a:r>
            <a:r>
              <a:rPr lang="en-US" dirty="0"/>
              <a:t> : LRC : L2 , RID : 1.8% </a:t>
            </a:r>
          </a:p>
          <a:p>
            <a:r>
              <a:rPr lang="en-US" dirty="0"/>
              <a:t>3- Pediatric Concerns : None reported via milk , but </a:t>
            </a:r>
            <a:r>
              <a:rPr lang="en-US" dirty="0" err="1"/>
              <a:t>propylthiouracil</a:t>
            </a:r>
            <a:r>
              <a:rPr lang="en-US" dirty="0"/>
              <a:t> may be a preferred </a:t>
            </a:r>
            <a:r>
              <a:rPr lang="en-US" dirty="0" err="1"/>
              <a:t>choise</a:t>
            </a:r>
            <a:r>
              <a:rPr lang="en-US" dirty="0"/>
              <a:t> in breast- feeding mothers . </a:t>
            </a:r>
          </a:p>
          <a:p>
            <a:r>
              <a:rPr lang="en-US" dirty="0"/>
              <a:t>4- Infant Monitoring : Signs of hypothyroidism . Monitor  thyroid function if clinical symptoms present .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5362" name="Picture 2"/>
          <p:cNvPicPr>
            <a:picLocks noGrp="1" noChangeAspect="1" noChangeArrowheads="1"/>
          </p:cNvPicPr>
          <p:nvPr>
            <p:ph idx="1"/>
          </p:nvPr>
        </p:nvPicPr>
        <p:blipFill>
          <a:blip r:embed="rId2"/>
          <a:srcRect/>
          <a:stretch>
            <a:fillRect/>
          </a:stretch>
        </p:blipFill>
        <p:spPr bwMode="auto">
          <a:xfrm>
            <a:off x="0" y="0"/>
            <a:ext cx="12192000" cy="5791200"/>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508000" y="228600"/>
          <a:ext cx="11074400" cy="5277581"/>
        </p:xfrm>
        <a:graphic>
          <a:graphicData uri="http://schemas.openxmlformats.org/drawingml/2006/table">
            <a:tbl>
              <a:tblPr/>
              <a:tblGrid>
                <a:gridCol w="3297376">
                  <a:extLst>
                    <a:ext uri="{9D8B030D-6E8A-4147-A177-3AD203B41FA5}">
                      <a16:colId xmlns:a16="http://schemas.microsoft.com/office/drawing/2014/main" val="20000"/>
                    </a:ext>
                  </a:extLst>
                </a:gridCol>
                <a:gridCol w="5740511">
                  <a:extLst>
                    <a:ext uri="{9D8B030D-6E8A-4147-A177-3AD203B41FA5}">
                      <a16:colId xmlns:a16="http://schemas.microsoft.com/office/drawing/2014/main" val="20001"/>
                    </a:ext>
                  </a:extLst>
                </a:gridCol>
                <a:gridCol w="2036513">
                  <a:extLst>
                    <a:ext uri="{9D8B030D-6E8A-4147-A177-3AD203B41FA5}">
                      <a16:colId xmlns:a16="http://schemas.microsoft.com/office/drawing/2014/main" val="20002"/>
                    </a:ext>
                  </a:extLst>
                </a:gridCol>
              </a:tblGrid>
              <a:tr h="343587">
                <a:tc gridSpan="3">
                  <a:txBody>
                    <a:bodyPr/>
                    <a:lstStyle/>
                    <a:p>
                      <a:pPr marL="0" marR="0">
                        <a:lnSpc>
                          <a:spcPct val="115000"/>
                        </a:lnSpc>
                        <a:spcBef>
                          <a:spcPts val="0"/>
                        </a:spcBef>
                        <a:spcAft>
                          <a:spcPts val="0"/>
                        </a:spcAft>
                      </a:pPr>
                      <a:r>
                        <a:rPr lang="en-US" sz="1800" b="1" dirty="0">
                          <a:solidFill>
                            <a:srgbClr val="221E1F"/>
                          </a:solidFill>
                          <a:latin typeface="Palatino"/>
                          <a:ea typeface="Calibri"/>
                          <a:cs typeface="Palatino"/>
                        </a:rPr>
                        <a:t>TABLE 3. Radioactive Compounds That Require Temporary Cessation of Breastfeeding* </a:t>
                      </a:r>
                      <a:endParaRPr lang="en-US" sz="1800" b="1" dirty="0">
                        <a:solidFill>
                          <a:srgbClr val="000000"/>
                        </a:solidFill>
                        <a:latin typeface="Palatino"/>
                        <a:ea typeface="Calibri"/>
                        <a:cs typeface="Palatino"/>
                      </a:endParaRPr>
                    </a:p>
                  </a:txBody>
                  <a:tcPr marL="90283" marR="90283"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94614">
                <a:tc>
                  <a:txBody>
                    <a:bodyPr/>
                    <a:lstStyle/>
                    <a:p>
                      <a:pPr marL="0" marR="0">
                        <a:lnSpc>
                          <a:spcPct val="115000"/>
                        </a:lnSpc>
                        <a:spcBef>
                          <a:spcPts val="0"/>
                        </a:spcBef>
                        <a:spcAft>
                          <a:spcPts val="0"/>
                        </a:spcAft>
                      </a:pPr>
                      <a:r>
                        <a:rPr lang="en-US" sz="1800">
                          <a:solidFill>
                            <a:srgbClr val="221E1F"/>
                          </a:solidFill>
                          <a:latin typeface="Palatino"/>
                          <a:ea typeface="Calibri"/>
                          <a:cs typeface="Palatino"/>
                        </a:rPr>
                        <a:t>Compound </a:t>
                      </a:r>
                      <a:endParaRPr lang="en-US" sz="1800">
                        <a:solidFill>
                          <a:srgbClr val="000000"/>
                        </a:solidFill>
                        <a:latin typeface="Palatino"/>
                        <a:ea typeface="Calibri"/>
                        <a:cs typeface="Palatino"/>
                      </a:endParaRPr>
                    </a:p>
                  </a:txBody>
                  <a:tcPr marL="90283" marR="902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solidFill>
                            <a:srgbClr val="221E1F"/>
                          </a:solidFill>
                          <a:latin typeface="Palatino"/>
                          <a:ea typeface="Calibri"/>
                          <a:cs typeface="Palatino"/>
                        </a:rPr>
                        <a:t>Recommended Time for Cessation of Breastfeeding </a:t>
                      </a:r>
                      <a:endParaRPr lang="en-US" sz="1800" dirty="0">
                        <a:solidFill>
                          <a:srgbClr val="000000"/>
                        </a:solidFill>
                        <a:latin typeface="Palatino"/>
                        <a:ea typeface="Calibri"/>
                        <a:cs typeface="Palatino"/>
                      </a:endParaRPr>
                    </a:p>
                  </a:txBody>
                  <a:tcPr marL="90283" marR="902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221E1F"/>
                          </a:solidFill>
                          <a:latin typeface="Palatino"/>
                          <a:ea typeface="Calibri"/>
                          <a:cs typeface="Palatino"/>
                        </a:rPr>
                        <a:t>Reference No. </a:t>
                      </a:r>
                      <a:endParaRPr lang="en-US" sz="1800" dirty="0">
                        <a:solidFill>
                          <a:srgbClr val="000000"/>
                        </a:solidFill>
                        <a:latin typeface="Palatino"/>
                        <a:ea typeface="Calibri"/>
                        <a:cs typeface="Palatino"/>
                      </a:endParaRPr>
                    </a:p>
                  </a:txBody>
                  <a:tcPr marL="90283" marR="902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58998">
                <a:tc>
                  <a:txBody>
                    <a:bodyPr/>
                    <a:lstStyle/>
                    <a:p>
                      <a:pPr marL="0" marR="0">
                        <a:lnSpc>
                          <a:spcPct val="115000"/>
                        </a:lnSpc>
                        <a:spcBef>
                          <a:spcPts val="0"/>
                        </a:spcBef>
                        <a:spcAft>
                          <a:spcPts val="0"/>
                        </a:spcAft>
                      </a:pPr>
                      <a:r>
                        <a:rPr lang="en-US" sz="1800" dirty="0">
                          <a:solidFill>
                            <a:srgbClr val="221E1F"/>
                          </a:solidFill>
                          <a:latin typeface="Palatino"/>
                          <a:ea typeface="Calibri"/>
                          <a:cs typeface="Palatino"/>
                        </a:rPr>
                        <a:t>Copper 64 (64Cu) </a:t>
                      </a:r>
                      <a:endParaRPr lang="en-US" sz="1800" dirty="0">
                        <a:solidFill>
                          <a:srgbClr val="000000"/>
                        </a:solidFill>
                        <a:latin typeface="Palatino"/>
                        <a:ea typeface="Calibri"/>
                        <a:cs typeface="Palatino"/>
                      </a:endParaRPr>
                    </a:p>
                  </a:txBody>
                  <a:tcPr marL="90283" marR="9028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800" dirty="0">
                          <a:solidFill>
                            <a:srgbClr val="221E1F"/>
                          </a:solidFill>
                          <a:latin typeface="Palatino"/>
                          <a:ea typeface="Calibri"/>
                          <a:cs typeface="Palatino"/>
                        </a:rPr>
                        <a:t>Radioactivity in milk present at 50 h </a:t>
                      </a:r>
                      <a:endParaRPr lang="en-US" sz="1800" dirty="0">
                        <a:solidFill>
                          <a:srgbClr val="000000"/>
                        </a:solidFill>
                        <a:latin typeface="Palatino"/>
                        <a:ea typeface="Calibri"/>
                        <a:cs typeface="Palatino"/>
                      </a:endParaRPr>
                    </a:p>
                  </a:txBody>
                  <a:tcPr marL="90283" marR="9028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800" dirty="0">
                          <a:solidFill>
                            <a:srgbClr val="221E1F"/>
                          </a:solidFill>
                          <a:latin typeface="Palatino"/>
                          <a:ea typeface="Calibri"/>
                          <a:cs typeface="Palatino"/>
                        </a:rPr>
                        <a:t>37 </a:t>
                      </a:r>
                      <a:endParaRPr lang="en-US" sz="1800" dirty="0">
                        <a:solidFill>
                          <a:srgbClr val="000000"/>
                        </a:solidFill>
                        <a:latin typeface="Palatino"/>
                        <a:ea typeface="Calibri"/>
                        <a:cs typeface="Palatino"/>
                      </a:endParaRPr>
                    </a:p>
                  </a:txBody>
                  <a:tcPr marL="90283" marR="90283"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2"/>
                  </a:ext>
                </a:extLst>
              </a:tr>
              <a:tr h="258998">
                <a:tc>
                  <a:txBody>
                    <a:bodyPr/>
                    <a:lstStyle/>
                    <a:p>
                      <a:pPr marL="0" marR="0">
                        <a:lnSpc>
                          <a:spcPct val="115000"/>
                        </a:lnSpc>
                        <a:spcBef>
                          <a:spcPts val="0"/>
                        </a:spcBef>
                        <a:spcAft>
                          <a:spcPts val="0"/>
                        </a:spcAft>
                      </a:pPr>
                      <a:r>
                        <a:rPr lang="en-US" sz="1800" dirty="0">
                          <a:solidFill>
                            <a:srgbClr val="221E1F"/>
                          </a:solidFill>
                          <a:latin typeface="Palatino"/>
                          <a:ea typeface="Calibri"/>
                          <a:cs typeface="Palatino"/>
                        </a:rPr>
                        <a:t>Gallium 67 (67Ga) </a:t>
                      </a:r>
                      <a:endParaRPr lang="en-US" sz="1800" dirty="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nSpc>
                          <a:spcPct val="115000"/>
                        </a:lnSpc>
                        <a:spcBef>
                          <a:spcPts val="0"/>
                        </a:spcBef>
                        <a:spcAft>
                          <a:spcPts val="0"/>
                        </a:spcAft>
                      </a:pPr>
                      <a:r>
                        <a:rPr lang="en-US" sz="1800" dirty="0">
                          <a:solidFill>
                            <a:srgbClr val="221E1F"/>
                          </a:solidFill>
                          <a:latin typeface="Palatino"/>
                          <a:ea typeface="Calibri"/>
                          <a:cs typeface="Palatino"/>
                        </a:rPr>
                        <a:t>Radioactivity in milk present for 2 wk </a:t>
                      </a:r>
                      <a:endParaRPr lang="en-US" sz="1800" dirty="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gn="ctr">
                        <a:lnSpc>
                          <a:spcPct val="115000"/>
                        </a:lnSpc>
                        <a:spcBef>
                          <a:spcPts val="0"/>
                        </a:spcBef>
                        <a:spcAft>
                          <a:spcPts val="0"/>
                        </a:spcAft>
                      </a:pPr>
                      <a:r>
                        <a:rPr lang="en-US" sz="1800" dirty="0">
                          <a:solidFill>
                            <a:srgbClr val="221E1F"/>
                          </a:solidFill>
                          <a:latin typeface="Palatino"/>
                          <a:ea typeface="Calibri"/>
                          <a:cs typeface="Palatino"/>
                        </a:rPr>
                        <a:t>38 </a:t>
                      </a:r>
                      <a:endParaRPr lang="en-US" sz="1800" dirty="0">
                        <a:solidFill>
                          <a:srgbClr val="000000"/>
                        </a:solidFill>
                        <a:latin typeface="Palatino"/>
                        <a:ea typeface="Calibri"/>
                        <a:cs typeface="Palatino"/>
                      </a:endParaRPr>
                    </a:p>
                  </a:txBody>
                  <a:tcPr marL="90283" marR="90283" marT="0" marB="0">
                    <a:lnL>
                      <a:noFill/>
                    </a:lnL>
                    <a:lnR>
                      <a:noFill/>
                    </a:lnR>
                    <a:lnT>
                      <a:noFill/>
                    </a:lnT>
                    <a:lnB>
                      <a:noFill/>
                    </a:lnB>
                  </a:tcPr>
                </a:tc>
                <a:extLst>
                  <a:ext uri="{0D108BD9-81ED-4DB2-BD59-A6C34878D82A}">
                    <a16:rowId xmlns:a16="http://schemas.microsoft.com/office/drawing/2014/main" val="10003"/>
                  </a:ext>
                </a:extLst>
              </a:tr>
              <a:tr h="258998">
                <a:tc>
                  <a:txBody>
                    <a:bodyPr/>
                    <a:lstStyle/>
                    <a:p>
                      <a:pPr marL="0" marR="0">
                        <a:lnSpc>
                          <a:spcPct val="115000"/>
                        </a:lnSpc>
                        <a:spcBef>
                          <a:spcPts val="0"/>
                        </a:spcBef>
                        <a:spcAft>
                          <a:spcPts val="0"/>
                        </a:spcAft>
                      </a:pPr>
                      <a:r>
                        <a:rPr lang="en-US" sz="1800" dirty="0">
                          <a:solidFill>
                            <a:srgbClr val="221E1F"/>
                          </a:solidFill>
                          <a:latin typeface="Palatino"/>
                          <a:ea typeface="Calibri"/>
                          <a:cs typeface="Palatino"/>
                        </a:rPr>
                        <a:t>Indium 111 (111In) </a:t>
                      </a:r>
                      <a:endParaRPr lang="en-US" sz="1800" dirty="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nSpc>
                          <a:spcPct val="115000"/>
                        </a:lnSpc>
                        <a:spcBef>
                          <a:spcPts val="0"/>
                        </a:spcBef>
                        <a:spcAft>
                          <a:spcPts val="0"/>
                        </a:spcAft>
                      </a:pPr>
                      <a:r>
                        <a:rPr lang="en-US" sz="1800" dirty="0">
                          <a:solidFill>
                            <a:srgbClr val="221E1F"/>
                          </a:solidFill>
                          <a:latin typeface="Palatino"/>
                          <a:ea typeface="Calibri"/>
                          <a:cs typeface="Palatino"/>
                        </a:rPr>
                        <a:t>Very small amount present at 20 h </a:t>
                      </a:r>
                      <a:endParaRPr lang="en-US" sz="1800" dirty="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gn="ctr">
                        <a:lnSpc>
                          <a:spcPct val="115000"/>
                        </a:lnSpc>
                        <a:spcBef>
                          <a:spcPts val="0"/>
                        </a:spcBef>
                        <a:spcAft>
                          <a:spcPts val="0"/>
                        </a:spcAft>
                      </a:pPr>
                      <a:r>
                        <a:rPr lang="en-US" sz="1800" dirty="0">
                          <a:solidFill>
                            <a:srgbClr val="221E1F"/>
                          </a:solidFill>
                          <a:latin typeface="Palatino"/>
                          <a:ea typeface="Calibri"/>
                          <a:cs typeface="Palatino"/>
                        </a:rPr>
                        <a:t>39 </a:t>
                      </a:r>
                      <a:endParaRPr lang="en-US" sz="1800" dirty="0">
                        <a:solidFill>
                          <a:srgbClr val="000000"/>
                        </a:solidFill>
                        <a:latin typeface="Palatino"/>
                        <a:ea typeface="Calibri"/>
                        <a:cs typeface="Palatino"/>
                      </a:endParaRPr>
                    </a:p>
                  </a:txBody>
                  <a:tcPr marL="90283" marR="90283" marT="0" marB="0">
                    <a:lnL>
                      <a:noFill/>
                    </a:lnL>
                    <a:lnR>
                      <a:noFill/>
                    </a:lnR>
                    <a:lnT>
                      <a:noFill/>
                    </a:lnT>
                    <a:lnB>
                      <a:noFill/>
                    </a:lnB>
                  </a:tcPr>
                </a:tc>
                <a:extLst>
                  <a:ext uri="{0D108BD9-81ED-4DB2-BD59-A6C34878D82A}">
                    <a16:rowId xmlns:a16="http://schemas.microsoft.com/office/drawing/2014/main" val="10004"/>
                  </a:ext>
                </a:extLst>
              </a:tr>
              <a:tr h="258998">
                <a:tc>
                  <a:txBody>
                    <a:bodyPr/>
                    <a:lstStyle/>
                    <a:p>
                      <a:pPr marL="0" marR="0">
                        <a:lnSpc>
                          <a:spcPct val="115000"/>
                        </a:lnSpc>
                        <a:spcBef>
                          <a:spcPts val="0"/>
                        </a:spcBef>
                        <a:spcAft>
                          <a:spcPts val="0"/>
                        </a:spcAft>
                      </a:pPr>
                      <a:r>
                        <a:rPr lang="en-US" sz="1800" dirty="0">
                          <a:solidFill>
                            <a:srgbClr val="221E1F"/>
                          </a:solidFill>
                          <a:latin typeface="Palatino"/>
                          <a:ea typeface="Calibri"/>
                          <a:cs typeface="Palatino"/>
                        </a:rPr>
                        <a:t>Iodine 123 (123I) </a:t>
                      </a:r>
                      <a:endParaRPr lang="en-US" sz="1800" dirty="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nSpc>
                          <a:spcPct val="115000"/>
                        </a:lnSpc>
                        <a:spcBef>
                          <a:spcPts val="0"/>
                        </a:spcBef>
                        <a:spcAft>
                          <a:spcPts val="0"/>
                        </a:spcAft>
                      </a:pPr>
                      <a:r>
                        <a:rPr lang="en-US" sz="1800" dirty="0">
                          <a:solidFill>
                            <a:srgbClr val="221E1F"/>
                          </a:solidFill>
                          <a:latin typeface="Palatino"/>
                          <a:ea typeface="Calibri"/>
                          <a:cs typeface="Palatino"/>
                        </a:rPr>
                        <a:t>Radioactivity in milk present up to 36 h </a:t>
                      </a:r>
                      <a:endParaRPr lang="en-US" sz="1800" dirty="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gn="ctr">
                        <a:lnSpc>
                          <a:spcPct val="115000"/>
                        </a:lnSpc>
                        <a:spcBef>
                          <a:spcPts val="0"/>
                        </a:spcBef>
                        <a:spcAft>
                          <a:spcPts val="0"/>
                        </a:spcAft>
                      </a:pPr>
                      <a:r>
                        <a:rPr lang="en-US" sz="1800" dirty="0">
                          <a:solidFill>
                            <a:srgbClr val="221E1F"/>
                          </a:solidFill>
                          <a:latin typeface="Palatino"/>
                          <a:ea typeface="Calibri"/>
                          <a:cs typeface="Palatino"/>
                        </a:rPr>
                        <a:t>40, 41 </a:t>
                      </a:r>
                      <a:endParaRPr lang="en-US" sz="1800" dirty="0">
                        <a:solidFill>
                          <a:srgbClr val="000000"/>
                        </a:solidFill>
                        <a:latin typeface="Palatino"/>
                        <a:ea typeface="Calibri"/>
                        <a:cs typeface="Palatino"/>
                      </a:endParaRPr>
                    </a:p>
                  </a:txBody>
                  <a:tcPr marL="90283" marR="90283" marT="0" marB="0">
                    <a:lnL>
                      <a:noFill/>
                    </a:lnL>
                    <a:lnR>
                      <a:noFill/>
                    </a:lnR>
                    <a:lnT>
                      <a:noFill/>
                    </a:lnT>
                    <a:lnB>
                      <a:noFill/>
                    </a:lnB>
                  </a:tcPr>
                </a:tc>
                <a:extLst>
                  <a:ext uri="{0D108BD9-81ED-4DB2-BD59-A6C34878D82A}">
                    <a16:rowId xmlns:a16="http://schemas.microsoft.com/office/drawing/2014/main" val="10005"/>
                  </a:ext>
                </a:extLst>
              </a:tr>
              <a:tr h="258998">
                <a:tc>
                  <a:txBody>
                    <a:bodyPr/>
                    <a:lstStyle/>
                    <a:p>
                      <a:pPr marL="0" marR="0">
                        <a:lnSpc>
                          <a:spcPct val="115000"/>
                        </a:lnSpc>
                        <a:spcBef>
                          <a:spcPts val="0"/>
                        </a:spcBef>
                        <a:spcAft>
                          <a:spcPts val="0"/>
                        </a:spcAft>
                      </a:pPr>
                      <a:r>
                        <a:rPr lang="en-US" sz="1800" dirty="0">
                          <a:solidFill>
                            <a:srgbClr val="221E1F"/>
                          </a:solidFill>
                          <a:latin typeface="Palatino"/>
                          <a:ea typeface="Calibri"/>
                          <a:cs typeface="Palatino"/>
                        </a:rPr>
                        <a:t>Iodine 125 (125I) </a:t>
                      </a:r>
                      <a:endParaRPr lang="en-US" sz="1800" dirty="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nSpc>
                          <a:spcPct val="115000"/>
                        </a:lnSpc>
                        <a:spcBef>
                          <a:spcPts val="0"/>
                        </a:spcBef>
                        <a:spcAft>
                          <a:spcPts val="0"/>
                        </a:spcAft>
                      </a:pPr>
                      <a:r>
                        <a:rPr lang="en-US" sz="1800" dirty="0">
                          <a:solidFill>
                            <a:srgbClr val="221E1F"/>
                          </a:solidFill>
                          <a:latin typeface="Palatino"/>
                          <a:ea typeface="Calibri"/>
                          <a:cs typeface="Palatino"/>
                        </a:rPr>
                        <a:t>Radioactivity in milk present for 12 d </a:t>
                      </a:r>
                      <a:endParaRPr lang="en-US" sz="1800" dirty="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gn="ctr">
                        <a:lnSpc>
                          <a:spcPct val="115000"/>
                        </a:lnSpc>
                        <a:spcBef>
                          <a:spcPts val="0"/>
                        </a:spcBef>
                        <a:spcAft>
                          <a:spcPts val="0"/>
                        </a:spcAft>
                      </a:pPr>
                      <a:r>
                        <a:rPr lang="en-US" sz="1800" dirty="0">
                          <a:solidFill>
                            <a:srgbClr val="221E1F"/>
                          </a:solidFill>
                          <a:latin typeface="Palatino"/>
                          <a:ea typeface="Calibri"/>
                          <a:cs typeface="Palatino"/>
                        </a:rPr>
                        <a:t>42 </a:t>
                      </a:r>
                      <a:endParaRPr lang="en-US" sz="1800" dirty="0">
                        <a:solidFill>
                          <a:srgbClr val="000000"/>
                        </a:solidFill>
                        <a:latin typeface="Palatino"/>
                        <a:ea typeface="Calibri"/>
                        <a:cs typeface="Palatino"/>
                      </a:endParaRPr>
                    </a:p>
                  </a:txBody>
                  <a:tcPr marL="90283" marR="90283" marT="0" marB="0">
                    <a:lnL>
                      <a:noFill/>
                    </a:lnL>
                    <a:lnR>
                      <a:noFill/>
                    </a:lnR>
                    <a:lnT>
                      <a:noFill/>
                    </a:lnT>
                    <a:lnB>
                      <a:noFill/>
                    </a:lnB>
                  </a:tcPr>
                </a:tc>
                <a:extLst>
                  <a:ext uri="{0D108BD9-81ED-4DB2-BD59-A6C34878D82A}">
                    <a16:rowId xmlns:a16="http://schemas.microsoft.com/office/drawing/2014/main" val="10006"/>
                  </a:ext>
                </a:extLst>
              </a:tr>
              <a:tr h="517996">
                <a:tc>
                  <a:txBody>
                    <a:bodyPr/>
                    <a:lstStyle/>
                    <a:p>
                      <a:pPr marL="0" marR="0">
                        <a:lnSpc>
                          <a:spcPct val="115000"/>
                        </a:lnSpc>
                        <a:spcBef>
                          <a:spcPts val="0"/>
                        </a:spcBef>
                        <a:spcAft>
                          <a:spcPts val="0"/>
                        </a:spcAft>
                      </a:pPr>
                      <a:r>
                        <a:rPr lang="en-US" sz="1800" dirty="0">
                          <a:solidFill>
                            <a:srgbClr val="221E1F"/>
                          </a:solidFill>
                          <a:latin typeface="Palatino"/>
                          <a:ea typeface="Calibri"/>
                          <a:cs typeface="Palatino"/>
                        </a:rPr>
                        <a:t>Iodine 131 (131I) </a:t>
                      </a:r>
                      <a:endParaRPr lang="en-US" sz="1800" dirty="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nSpc>
                          <a:spcPct val="115000"/>
                        </a:lnSpc>
                        <a:spcBef>
                          <a:spcPts val="0"/>
                        </a:spcBef>
                        <a:spcAft>
                          <a:spcPts val="0"/>
                        </a:spcAft>
                      </a:pPr>
                      <a:r>
                        <a:rPr lang="en-US" sz="1800" dirty="0">
                          <a:solidFill>
                            <a:srgbClr val="221E1F"/>
                          </a:solidFill>
                          <a:latin typeface="Palatino"/>
                          <a:ea typeface="Calibri"/>
                          <a:cs typeface="Palatino"/>
                        </a:rPr>
                        <a:t>Radioactivity in milk present 2–14 d, depending on study </a:t>
                      </a:r>
                      <a:endParaRPr lang="en-US" sz="1800" dirty="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gn="ctr">
                        <a:lnSpc>
                          <a:spcPct val="115000"/>
                        </a:lnSpc>
                        <a:spcBef>
                          <a:spcPts val="0"/>
                        </a:spcBef>
                        <a:spcAft>
                          <a:spcPts val="0"/>
                        </a:spcAft>
                      </a:pPr>
                      <a:r>
                        <a:rPr lang="en-US" sz="1800" dirty="0">
                          <a:solidFill>
                            <a:srgbClr val="221E1F"/>
                          </a:solidFill>
                          <a:latin typeface="Palatino"/>
                          <a:ea typeface="Calibri"/>
                          <a:cs typeface="Palatino"/>
                        </a:rPr>
                        <a:t>43–46 </a:t>
                      </a:r>
                      <a:endParaRPr lang="en-US" sz="1800" dirty="0">
                        <a:solidFill>
                          <a:srgbClr val="000000"/>
                        </a:solidFill>
                        <a:latin typeface="Palatino"/>
                        <a:ea typeface="Calibri"/>
                        <a:cs typeface="Palatino"/>
                      </a:endParaRPr>
                    </a:p>
                  </a:txBody>
                  <a:tcPr marL="90283" marR="90283" marT="0" marB="0">
                    <a:lnL>
                      <a:noFill/>
                    </a:lnL>
                    <a:lnR>
                      <a:noFill/>
                    </a:lnR>
                    <a:lnT>
                      <a:noFill/>
                    </a:lnT>
                    <a:lnB>
                      <a:noFill/>
                    </a:lnB>
                  </a:tcPr>
                </a:tc>
                <a:extLst>
                  <a:ext uri="{0D108BD9-81ED-4DB2-BD59-A6C34878D82A}">
                    <a16:rowId xmlns:a16="http://schemas.microsoft.com/office/drawing/2014/main" val="10007"/>
                  </a:ext>
                </a:extLst>
              </a:tr>
              <a:tr h="517996">
                <a:tc>
                  <a:txBody>
                    <a:bodyPr/>
                    <a:lstStyle/>
                    <a:p>
                      <a:pPr marL="0" marR="0">
                        <a:lnSpc>
                          <a:spcPct val="115000"/>
                        </a:lnSpc>
                        <a:spcBef>
                          <a:spcPts val="0"/>
                        </a:spcBef>
                        <a:spcAft>
                          <a:spcPts val="0"/>
                        </a:spcAft>
                      </a:pPr>
                      <a:r>
                        <a:rPr lang="en-US" sz="1800" dirty="0">
                          <a:solidFill>
                            <a:srgbClr val="221E1F"/>
                          </a:solidFill>
                          <a:latin typeface="Palatino"/>
                          <a:ea typeface="Calibri"/>
                          <a:cs typeface="Palatino"/>
                        </a:rPr>
                        <a:t>Iodine131 </a:t>
                      </a:r>
                      <a:endParaRPr lang="en-US" sz="1800" dirty="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nSpc>
                          <a:spcPct val="115000"/>
                        </a:lnSpc>
                        <a:spcBef>
                          <a:spcPts val="0"/>
                        </a:spcBef>
                        <a:spcAft>
                          <a:spcPts val="0"/>
                        </a:spcAft>
                      </a:pPr>
                      <a:r>
                        <a:rPr lang="en-US" sz="1800" dirty="0">
                          <a:solidFill>
                            <a:srgbClr val="221E1F"/>
                          </a:solidFill>
                          <a:latin typeface="Palatino"/>
                          <a:ea typeface="Calibri"/>
                          <a:cs typeface="Palatino"/>
                        </a:rPr>
                        <a:t>If used for treatment of thyroid cancer, high radioactivity </a:t>
                      </a:r>
                      <a:endParaRPr lang="en-US" sz="1800" dirty="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gn="ctr">
                        <a:lnSpc>
                          <a:spcPct val="115000"/>
                        </a:lnSpc>
                        <a:spcBef>
                          <a:spcPts val="0"/>
                        </a:spcBef>
                        <a:spcAft>
                          <a:spcPts val="0"/>
                        </a:spcAft>
                      </a:pPr>
                      <a:r>
                        <a:rPr lang="en-US" sz="1800" dirty="0">
                          <a:solidFill>
                            <a:srgbClr val="221E1F"/>
                          </a:solidFill>
                          <a:latin typeface="Palatino"/>
                          <a:ea typeface="Calibri"/>
                          <a:cs typeface="Palatino"/>
                        </a:rPr>
                        <a:t>47, 48 </a:t>
                      </a:r>
                      <a:endParaRPr lang="en-US" sz="1800" dirty="0">
                        <a:solidFill>
                          <a:srgbClr val="000000"/>
                        </a:solidFill>
                        <a:latin typeface="Palatino"/>
                        <a:ea typeface="Calibri"/>
                        <a:cs typeface="Palatino"/>
                      </a:endParaRPr>
                    </a:p>
                  </a:txBody>
                  <a:tcPr marL="90283" marR="90283" marT="0" marB="0">
                    <a:lnL>
                      <a:noFill/>
                    </a:lnL>
                    <a:lnR>
                      <a:noFill/>
                    </a:lnR>
                    <a:lnT>
                      <a:noFill/>
                    </a:lnT>
                    <a:lnB>
                      <a:noFill/>
                    </a:lnB>
                  </a:tcPr>
                </a:tc>
                <a:extLst>
                  <a:ext uri="{0D108BD9-81ED-4DB2-BD59-A6C34878D82A}">
                    <a16:rowId xmlns:a16="http://schemas.microsoft.com/office/drawing/2014/main" val="10008"/>
                  </a:ext>
                </a:extLst>
              </a:tr>
              <a:tr h="258998">
                <a:tc>
                  <a:txBody>
                    <a:bodyPr/>
                    <a:lstStyle/>
                    <a:p>
                      <a:pPr marL="0" marR="0">
                        <a:lnSpc>
                          <a:spcPct val="115000"/>
                        </a:lnSpc>
                        <a:spcBef>
                          <a:spcPts val="0"/>
                        </a:spcBef>
                        <a:spcAft>
                          <a:spcPts val="0"/>
                        </a:spcAft>
                      </a:pPr>
                      <a:endParaRPr lang="en-US" sz="1800" dirty="0">
                        <a:solidFill>
                          <a:srgbClr val="000000"/>
                        </a:solidFill>
                        <a:latin typeface="Palatino"/>
                        <a:ea typeface="Calibri"/>
                        <a:cs typeface="Arial"/>
                      </a:endParaRPr>
                    </a:p>
                  </a:txBody>
                  <a:tcPr marL="90283" marR="90283" marT="0" marB="0">
                    <a:lnL>
                      <a:noFill/>
                    </a:lnL>
                    <a:lnR>
                      <a:noFill/>
                    </a:lnR>
                    <a:lnT>
                      <a:noFill/>
                    </a:lnT>
                    <a:lnB>
                      <a:noFill/>
                    </a:lnB>
                  </a:tcPr>
                </a:tc>
                <a:tc>
                  <a:txBody>
                    <a:bodyPr/>
                    <a:lstStyle/>
                    <a:p>
                      <a:pPr marL="0" marR="0">
                        <a:lnSpc>
                          <a:spcPct val="115000"/>
                        </a:lnSpc>
                        <a:spcBef>
                          <a:spcPts val="0"/>
                        </a:spcBef>
                        <a:spcAft>
                          <a:spcPts val="0"/>
                        </a:spcAft>
                      </a:pPr>
                      <a:r>
                        <a:rPr lang="en-US" sz="1800" dirty="0">
                          <a:solidFill>
                            <a:srgbClr val="221E1F"/>
                          </a:solidFill>
                          <a:latin typeface="Palatino"/>
                          <a:ea typeface="Calibri"/>
                          <a:cs typeface="Palatino"/>
                        </a:rPr>
                        <a:t>may prolong exposure to infant </a:t>
                      </a:r>
                      <a:endParaRPr lang="en-US" sz="1800" dirty="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gn="ctr">
                        <a:lnSpc>
                          <a:spcPct val="115000"/>
                        </a:lnSpc>
                        <a:spcBef>
                          <a:spcPts val="0"/>
                        </a:spcBef>
                        <a:spcAft>
                          <a:spcPts val="0"/>
                        </a:spcAft>
                      </a:pPr>
                      <a:endParaRPr lang="en-US" sz="1800" dirty="0">
                        <a:solidFill>
                          <a:srgbClr val="000000"/>
                        </a:solidFill>
                        <a:latin typeface="Palatino"/>
                        <a:ea typeface="Calibri"/>
                        <a:cs typeface="Arial"/>
                      </a:endParaRPr>
                    </a:p>
                  </a:txBody>
                  <a:tcPr marL="90283" marR="90283" marT="0" marB="0">
                    <a:lnL>
                      <a:noFill/>
                    </a:lnL>
                    <a:lnR>
                      <a:noFill/>
                    </a:lnR>
                    <a:lnT>
                      <a:noFill/>
                    </a:lnT>
                    <a:lnB>
                      <a:noFill/>
                    </a:lnB>
                  </a:tcPr>
                </a:tc>
                <a:extLst>
                  <a:ext uri="{0D108BD9-81ED-4DB2-BD59-A6C34878D82A}">
                    <a16:rowId xmlns:a16="http://schemas.microsoft.com/office/drawing/2014/main" val="10009"/>
                  </a:ext>
                </a:extLst>
              </a:tr>
              <a:tr h="258998">
                <a:tc>
                  <a:txBody>
                    <a:bodyPr/>
                    <a:lstStyle/>
                    <a:p>
                      <a:pPr marL="0" marR="0">
                        <a:lnSpc>
                          <a:spcPct val="115000"/>
                        </a:lnSpc>
                        <a:spcBef>
                          <a:spcPts val="0"/>
                        </a:spcBef>
                        <a:spcAft>
                          <a:spcPts val="0"/>
                        </a:spcAft>
                      </a:pPr>
                      <a:r>
                        <a:rPr lang="en-US" sz="1800" dirty="0">
                          <a:solidFill>
                            <a:srgbClr val="221E1F"/>
                          </a:solidFill>
                          <a:latin typeface="Palatino"/>
                          <a:ea typeface="Calibri"/>
                          <a:cs typeface="Palatino"/>
                        </a:rPr>
                        <a:t>Radioactive sodium </a:t>
                      </a:r>
                      <a:endParaRPr lang="en-US" sz="1800" dirty="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nSpc>
                          <a:spcPct val="115000"/>
                        </a:lnSpc>
                        <a:spcBef>
                          <a:spcPts val="0"/>
                        </a:spcBef>
                        <a:spcAft>
                          <a:spcPts val="0"/>
                        </a:spcAft>
                      </a:pPr>
                      <a:r>
                        <a:rPr lang="en-US" sz="1800" dirty="0">
                          <a:solidFill>
                            <a:srgbClr val="221E1F"/>
                          </a:solidFill>
                          <a:latin typeface="Palatino"/>
                          <a:ea typeface="Calibri"/>
                          <a:cs typeface="Palatino"/>
                        </a:rPr>
                        <a:t>Radioactivity in milk present 96 h </a:t>
                      </a:r>
                      <a:endParaRPr lang="en-US" sz="1800" dirty="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gn="ctr">
                        <a:lnSpc>
                          <a:spcPct val="115000"/>
                        </a:lnSpc>
                        <a:spcBef>
                          <a:spcPts val="0"/>
                        </a:spcBef>
                        <a:spcAft>
                          <a:spcPts val="0"/>
                        </a:spcAft>
                      </a:pPr>
                      <a:r>
                        <a:rPr lang="en-US" sz="1800" dirty="0">
                          <a:solidFill>
                            <a:srgbClr val="221E1F"/>
                          </a:solidFill>
                          <a:latin typeface="Palatino"/>
                          <a:ea typeface="Calibri"/>
                          <a:cs typeface="Palatino"/>
                        </a:rPr>
                        <a:t>49 </a:t>
                      </a:r>
                      <a:endParaRPr lang="en-US" sz="1800" dirty="0">
                        <a:solidFill>
                          <a:srgbClr val="000000"/>
                        </a:solidFill>
                        <a:latin typeface="Palatino"/>
                        <a:ea typeface="Calibri"/>
                        <a:cs typeface="Palatino"/>
                      </a:endParaRPr>
                    </a:p>
                  </a:txBody>
                  <a:tcPr marL="90283" marR="90283" marT="0" marB="0">
                    <a:lnL>
                      <a:noFill/>
                    </a:lnL>
                    <a:lnR>
                      <a:noFill/>
                    </a:lnR>
                    <a:lnT>
                      <a:noFill/>
                    </a:lnT>
                    <a:lnB>
                      <a:noFill/>
                    </a:lnB>
                  </a:tcPr>
                </a:tc>
                <a:extLst>
                  <a:ext uri="{0D108BD9-81ED-4DB2-BD59-A6C34878D82A}">
                    <a16:rowId xmlns:a16="http://schemas.microsoft.com/office/drawing/2014/main" val="10010"/>
                  </a:ext>
                </a:extLst>
              </a:tr>
              <a:tr h="517996">
                <a:tc>
                  <a:txBody>
                    <a:bodyPr/>
                    <a:lstStyle/>
                    <a:p>
                      <a:pPr marL="0" marR="0">
                        <a:lnSpc>
                          <a:spcPct val="115000"/>
                        </a:lnSpc>
                        <a:spcBef>
                          <a:spcPts val="0"/>
                        </a:spcBef>
                        <a:spcAft>
                          <a:spcPts val="0"/>
                        </a:spcAft>
                      </a:pPr>
                      <a:r>
                        <a:rPr lang="en-US" sz="1800" dirty="0">
                          <a:solidFill>
                            <a:srgbClr val="221E1F"/>
                          </a:solidFill>
                          <a:latin typeface="Palatino"/>
                          <a:ea typeface="Calibri"/>
                          <a:cs typeface="Palatino"/>
                        </a:rPr>
                        <a:t>Technetium 99m (99mTc), 99mTc </a:t>
                      </a:r>
                      <a:endParaRPr lang="en-US" sz="1800" dirty="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nSpc>
                          <a:spcPct val="115000"/>
                        </a:lnSpc>
                        <a:spcBef>
                          <a:spcPts val="0"/>
                        </a:spcBef>
                        <a:spcAft>
                          <a:spcPts val="0"/>
                        </a:spcAft>
                      </a:pPr>
                      <a:r>
                        <a:rPr lang="en-US" sz="1800" dirty="0">
                          <a:solidFill>
                            <a:srgbClr val="221E1F"/>
                          </a:solidFill>
                          <a:latin typeface="Palatino"/>
                          <a:ea typeface="Calibri"/>
                          <a:cs typeface="Palatino"/>
                        </a:rPr>
                        <a:t>Radioactivity in milk present 15 h to 3 d </a:t>
                      </a:r>
                      <a:endParaRPr lang="en-US" sz="1800" dirty="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gn="ctr">
                        <a:lnSpc>
                          <a:spcPct val="115000"/>
                        </a:lnSpc>
                        <a:spcBef>
                          <a:spcPts val="0"/>
                        </a:spcBef>
                        <a:spcAft>
                          <a:spcPts val="0"/>
                        </a:spcAft>
                      </a:pPr>
                      <a:r>
                        <a:rPr lang="en-US" sz="1800" dirty="0">
                          <a:solidFill>
                            <a:srgbClr val="221E1F"/>
                          </a:solidFill>
                          <a:latin typeface="Palatino"/>
                          <a:ea typeface="Calibri"/>
                          <a:cs typeface="Palatino"/>
                        </a:rPr>
                        <a:t>41, 50–55 </a:t>
                      </a:r>
                      <a:endParaRPr lang="en-US" sz="1800" dirty="0">
                        <a:solidFill>
                          <a:srgbClr val="000000"/>
                        </a:solidFill>
                        <a:latin typeface="Palatino"/>
                        <a:ea typeface="Calibri"/>
                        <a:cs typeface="Palatino"/>
                      </a:endParaRPr>
                    </a:p>
                  </a:txBody>
                  <a:tcPr marL="90283" marR="90283" marT="0" marB="0">
                    <a:lnL>
                      <a:noFill/>
                    </a:lnL>
                    <a:lnR>
                      <a:noFill/>
                    </a:lnR>
                    <a:lnT>
                      <a:noFill/>
                    </a:lnT>
                    <a:lnB>
                      <a:noFill/>
                    </a:lnB>
                  </a:tcPr>
                </a:tc>
                <a:extLst>
                  <a:ext uri="{0D108BD9-81ED-4DB2-BD59-A6C34878D82A}">
                    <a16:rowId xmlns:a16="http://schemas.microsoft.com/office/drawing/2014/main" val="10011"/>
                  </a:ext>
                </a:extLst>
              </a:tr>
              <a:tr h="517996">
                <a:tc>
                  <a:txBody>
                    <a:bodyPr/>
                    <a:lstStyle/>
                    <a:p>
                      <a:pPr marL="0" marR="0">
                        <a:lnSpc>
                          <a:spcPct val="115000"/>
                        </a:lnSpc>
                        <a:spcBef>
                          <a:spcPts val="0"/>
                        </a:spcBef>
                        <a:spcAft>
                          <a:spcPts val="0"/>
                        </a:spcAft>
                      </a:pPr>
                      <a:r>
                        <a:rPr lang="en-US" sz="1800" dirty="0" err="1">
                          <a:solidFill>
                            <a:srgbClr val="221E1F"/>
                          </a:solidFill>
                          <a:latin typeface="Palatino"/>
                          <a:ea typeface="Calibri"/>
                          <a:cs typeface="Palatino"/>
                        </a:rPr>
                        <a:t>macroaggregates</a:t>
                      </a:r>
                      <a:r>
                        <a:rPr lang="en-US" sz="1800" dirty="0">
                          <a:solidFill>
                            <a:srgbClr val="221E1F"/>
                          </a:solidFill>
                          <a:latin typeface="Palatino"/>
                          <a:ea typeface="Calibri"/>
                          <a:cs typeface="Palatino"/>
                        </a:rPr>
                        <a:t>, 99mTc O4 </a:t>
                      </a:r>
                      <a:endParaRPr lang="en-US" sz="1800" dirty="0">
                        <a:solidFill>
                          <a:srgbClr val="000000"/>
                        </a:solidFill>
                        <a:latin typeface="Palatino"/>
                        <a:ea typeface="Calibri"/>
                        <a:cs typeface="Palatino"/>
                      </a:endParaRPr>
                    </a:p>
                  </a:txBody>
                  <a:tcPr marL="90283" marR="9028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800" dirty="0">
                        <a:solidFill>
                          <a:srgbClr val="000000"/>
                        </a:solidFill>
                        <a:latin typeface="Palatino"/>
                        <a:ea typeface="Calibri"/>
                        <a:cs typeface="Arial"/>
                      </a:endParaRPr>
                    </a:p>
                  </a:txBody>
                  <a:tcPr marL="90283" marR="9028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200" dirty="0">
                        <a:solidFill>
                          <a:srgbClr val="000000"/>
                        </a:solidFill>
                        <a:latin typeface="Palatino"/>
                        <a:ea typeface="Calibri"/>
                        <a:cs typeface="Arial"/>
                      </a:endParaRPr>
                    </a:p>
                  </a:txBody>
                  <a:tcPr marL="90283" marR="90283"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638492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E6087B4-6EEA-F912-81DF-83CE6710DF70}"/>
              </a:ext>
            </a:extLst>
          </p:cNvPr>
          <p:cNvSpPr>
            <a:spLocks noGrp="1"/>
          </p:cNvSpPr>
          <p:nvPr>
            <p:ph idx="1"/>
          </p:nvPr>
        </p:nvSpPr>
        <p:spPr>
          <a:xfrm>
            <a:off x="556684" y="1555901"/>
            <a:ext cx="10972800" cy="4265779"/>
          </a:xfrm>
        </p:spPr>
        <p:txBody>
          <a:bodyPr/>
          <a:lstStyle/>
          <a:p>
            <a:pPr marL="109537" indent="0" algn="r" rtl="1">
              <a:buNone/>
            </a:pPr>
            <a:endParaRPr lang="fa-IR" dirty="0">
              <a:solidFill>
                <a:srgbClr val="00204F"/>
              </a:solidFill>
            </a:endParaRPr>
          </a:p>
          <a:p>
            <a:pPr algn="r" rtl="1"/>
            <a:r>
              <a:rPr lang="fa-IR" dirty="0">
                <a:solidFill>
                  <a:srgbClr val="00204F"/>
                </a:solidFill>
              </a:rPr>
              <a:t>ماموگرافی</a:t>
            </a:r>
          </a:p>
          <a:p>
            <a:pPr algn="r" rtl="1"/>
            <a:r>
              <a:rPr lang="fa-IR" dirty="0">
                <a:solidFill>
                  <a:srgbClr val="00204F"/>
                </a:solidFill>
              </a:rPr>
              <a:t>انواع سی تی اسکن با و بدون کنتراست</a:t>
            </a:r>
          </a:p>
          <a:p>
            <a:pPr algn="r" rtl="1"/>
            <a:r>
              <a:rPr lang="fa-IR" dirty="0">
                <a:solidFill>
                  <a:srgbClr val="00204F"/>
                </a:solidFill>
              </a:rPr>
              <a:t>انجام </a:t>
            </a:r>
            <a:r>
              <a:rPr lang="en-US" dirty="0">
                <a:solidFill>
                  <a:srgbClr val="00204F"/>
                </a:solidFill>
              </a:rPr>
              <a:t>MRI</a:t>
            </a:r>
            <a:r>
              <a:rPr lang="fa-IR" dirty="0">
                <a:solidFill>
                  <a:srgbClr val="00204F"/>
                </a:solidFill>
              </a:rPr>
              <a:t> با و بدون کنتراست</a:t>
            </a:r>
          </a:p>
          <a:p>
            <a:pPr algn="r" rtl="1"/>
            <a:r>
              <a:rPr lang="en-US" dirty="0">
                <a:solidFill>
                  <a:srgbClr val="00204F"/>
                </a:solidFill>
              </a:rPr>
              <a:t>DMSA Scan</a:t>
            </a:r>
            <a:endParaRPr lang="fa-IR" dirty="0">
              <a:solidFill>
                <a:srgbClr val="00204F"/>
              </a:solidFill>
            </a:endParaRPr>
          </a:p>
          <a:p>
            <a:pPr marL="109537" indent="0" algn="r" rtl="1">
              <a:buNone/>
            </a:pPr>
            <a:r>
              <a:rPr lang="fa-IR" dirty="0">
                <a:solidFill>
                  <a:srgbClr val="00204F"/>
                </a:solidFill>
              </a:rPr>
              <a:t>شیردهی بلافاصله بعد از تصویربرداری های فوق مجاز است.</a:t>
            </a:r>
          </a:p>
          <a:p>
            <a:pPr marL="109537" indent="0" algn="r" rtl="1">
              <a:buNone/>
            </a:pPr>
            <a:endParaRPr lang="en-US" dirty="0">
              <a:solidFill>
                <a:srgbClr val="00204F"/>
              </a:solidFill>
            </a:endParaRPr>
          </a:p>
        </p:txBody>
      </p:sp>
      <p:sp>
        <p:nvSpPr>
          <p:cNvPr id="3" name="Slide Number Placeholder 2">
            <a:extLst>
              <a:ext uri="{FF2B5EF4-FFF2-40B4-BE49-F238E27FC236}">
                <a16:creationId xmlns:a16="http://schemas.microsoft.com/office/drawing/2014/main" id="{7EFD674E-95A1-762D-94F1-DEAD55FDD858}"/>
              </a:ext>
            </a:extLst>
          </p:cNvPr>
          <p:cNvSpPr>
            <a:spLocks noGrp="1"/>
          </p:cNvSpPr>
          <p:nvPr>
            <p:ph type="sldNum" sz="quarter" idx="12"/>
          </p:nvPr>
        </p:nvSpPr>
        <p:spPr/>
        <p:txBody>
          <a:bodyPr/>
          <a:lstStyle/>
          <a:p>
            <a:pPr>
              <a:defRPr/>
            </a:pPr>
            <a:fld id="{10A915E6-25D4-4478-83EA-8A1184D8A544}" type="slidenum">
              <a:rPr lang="fa-IR" smtClean="0">
                <a:solidFill>
                  <a:prstClr val="black"/>
                </a:solidFill>
              </a:rPr>
              <a:pPr>
                <a:defRPr/>
              </a:pPr>
              <a:t>16</a:t>
            </a:fld>
            <a:endParaRPr lang="fa-IR" dirty="0">
              <a:solidFill>
                <a:prstClr val="black"/>
              </a:solidFill>
            </a:endParaRPr>
          </a:p>
        </p:txBody>
      </p:sp>
      <p:sp>
        <p:nvSpPr>
          <p:cNvPr id="5" name="Rectangle: Rounded Corners 4">
            <a:extLst>
              <a:ext uri="{FF2B5EF4-FFF2-40B4-BE49-F238E27FC236}">
                <a16:creationId xmlns:a16="http://schemas.microsoft.com/office/drawing/2014/main" id="{7B69DA73-4786-8848-4E76-32BF89A56BEE}"/>
              </a:ext>
            </a:extLst>
          </p:cNvPr>
          <p:cNvSpPr/>
          <p:nvPr/>
        </p:nvSpPr>
        <p:spPr>
          <a:xfrm>
            <a:off x="2804160" y="748181"/>
            <a:ext cx="6583680" cy="807720"/>
          </a:xfrm>
          <a:prstGeom prst="roundRect">
            <a:avLst/>
          </a:prstGeom>
          <a:solidFill>
            <a:srgbClr val="FFFF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a-IR" sz="4800" b="1" dirty="0">
                <a:solidFill>
                  <a:srgbClr val="00204F"/>
                </a:solidFill>
              </a:rPr>
              <a:t>انواع تصویربرداری</a:t>
            </a:r>
            <a:endParaRPr lang="en-US" sz="4800" b="1" dirty="0">
              <a:solidFill>
                <a:srgbClr val="00204F"/>
              </a:solidFill>
            </a:endParaRPr>
          </a:p>
        </p:txBody>
      </p:sp>
    </p:spTree>
    <p:extLst>
      <p:ext uri="{BB962C8B-B14F-4D97-AF65-F5344CB8AC3E}">
        <p14:creationId xmlns:p14="http://schemas.microsoft.com/office/powerpoint/2010/main" val="4584170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Anti psychotic Drugs</a:t>
            </a:r>
          </a:p>
        </p:txBody>
      </p:sp>
      <p:sp>
        <p:nvSpPr>
          <p:cNvPr id="3" name="Content Placeholder 2"/>
          <p:cNvSpPr>
            <a:spLocks noGrp="1"/>
          </p:cNvSpPr>
          <p:nvPr>
            <p:ph idx="1"/>
          </p:nvPr>
        </p:nvSpPr>
        <p:spPr/>
        <p:txBody>
          <a:bodyPr/>
          <a:lstStyle/>
          <a:p>
            <a:r>
              <a:rPr lang="en-US" dirty="0"/>
              <a:t>1- Methylphenidate(Ritalin): RID: 0.2%        LRC: L2</a:t>
            </a:r>
          </a:p>
          <a:p>
            <a:r>
              <a:rPr lang="en-US" dirty="0"/>
              <a:t>2- </a:t>
            </a:r>
            <a:r>
              <a:rPr lang="en-US" dirty="0" err="1"/>
              <a:t>Risperidone</a:t>
            </a:r>
            <a:r>
              <a:rPr lang="en-US" dirty="0"/>
              <a:t>                        RID: 2.8 -9.1%  LRC: L2</a:t>
            </a:r>
          </a:p>
          <a:p>
            <a:r>
              <a:rPr lang="en-US" dirty="0"/>
              <a:t>3- </a:t>
            </a:r>
            <a:r>
              <a:rPr lang="en-US" dirty="0" err="1"/>
              <a:t>Olanzapine</a:t>
            </a:r>
            <a:r>
              <a:rPr lang="en-US" dirty="0"/>
              <a:t>                         RID : 0.3-2.2% LRC: L2</a:t>
            </a:r>
          </a:p>
          <a:p>
            <a:r>
              <a:rPr lang="en-US" dirty="0"/>
              <a:t>4- </a:t>
            </a:r>
            <a:r>
              <a:rPr lang="en-US" dirty="0" err="1"/>
              <a:t>Quetyapin</a:t>
            </a:r>
            <a:r>
              <a:rPr lang="en-US" dirty="0"/>
              <a:t>                          RID: O.O7-0.1% LRC:L2</a:t>
            </a:r>
          </a:p>
          <a:p>
            <a:r>
              <a:rPr lang="en-US" dirty="0"/>
              <a:t>5- Chlorpromazine                RID: O.3 %       LRC: L2</a:t>
            </a:r>
          </a:p>
          <a:p>
            <a:r>
              <a:rPr lang="en-US" dirty="0"/>
              <a:t>6= </a:t>
            </a:r>
            <a:r>
              <a:rPr lang="en-US" dirty="0" err="1"/>
              <a:t>Haloperidole</a:t>
            </a:r>
            <a:r>
              <a:rPr lang="en-US" dirty="0"/>
              <a:t>                     RID: 0.2-12%    LRC: L3</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Post partum Depression</a:t>
            </a:r>
          </a:p>
        </p:txBody>
      </p:sp>
      <p:sp>
        <p:nvSpPr>
          <p:cNvPr id="3" name="Content Placeholder 2"/>
          <p:cNvSpPr>
            <a:spLocks noGrp="1"/>
          </p:cNvSpPr>
          <p:nvPr>
            <p:ph idx="1"/>
          </p:nvPr>
        </p:nvSpPr>
        <p:spPr/>
        <p:txBody>
          <a:bodyPr/>
          <a:lstStyle/>
          <a:p>
            <a:r>
              <a:rPr lang="en-US" dirty="0"/>
              <a:t>1:  15- 20%  of mothers </a:t>
            </a:r>
          </a:p>
          <a:p>
            <a:r>
              <a:rPr lang="en-US" dirty="0"/>
              <a:t>2- Serotonin reuptake inhibitors : </a:t>
            </a:r>
          </a:p>
          <a:p>
            <a:r>
              <a:rPr lang="en-US" dirty="0"/>
              <a:t>a- </a:t>
            </a:r>
            <a:r>
              <a:rPr lang="en-US" dirty="0" err="1"/>
              <a:t>sertraline</a:t>
            </a:r>
            <a:r>
              <a:rPr lang="en-US" dirty="0"/>
              <a:t>          RID : 0.4-- 2.2%           LRC : L1</a:t>
            </a:r>
          </a:p>
          <a:p>
            <a:r>
              <a:rPr lang="en-US" dirty="0"/>
              <a:t>b- </a:t>
            </a:r>
            <a:r>
              <a:rPr lang="en-US" dirty="0" err="1"/>
              <a:t>fluvoxamine</a:t>
            </a:r>
            <a:r>
              <a:rPr lang="en-US" dirty="0"/>
              <a:t>    RID : 0.3-- 1.4 %           LRC : L2</a:t>
            </a:r>
          </a:p>
          <a:p>
            <a:r>
              <a:rPr lang="en-US" dirty="0"/>
              <a:t>c- </a:t>
            </a:r>
            <a:r>
              <a:rPr lang="en-US" dirty="0" err="1"/>
              <a:t>paroxetine</a:t>
            </a:r>
            <a:r>
              <a:rPr lang="en-US" dirty="0"/>
              <a:t>        RID : 1.2 -- 2.8%           LRC : L2</a:t>
            </a:r>
          </a:p>
          <a:p>
            <a:r>
              <a:rPr lang="en-US" dirty="0"/>
              <a:t>d- </a:t>
            </a:r>
            <a:r>
              <a:rPr lang="en-US" dirty="0" err="1"/>
              <a:t>fluoxetine</a:t>
            </a:r>
            <a:r>
              <a:rPr lang="en-US" dirty="0"/>
              <a:t>        RID : 1.6—14.6%          LRC : L3</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err="1"/>
              <a:t>Sertralin</a:t>
            </a:r>
            <a:endParaRPr lang="en-US" dirty="0"/>
          </a:p>
        </p:txBody>
      </p:sp>
      <p:sp>
        <p:nvSpPr>
          <p:cNvPr id="3" name="Content Placeholder 2"/>
          <p:cNvSpPr>
            <a:spLocks noGrp="1"/>
          </p:cNvSpPr>
          <p:nvPr>
            <p:ph idx="1"/>
          </p:nvPr>
        </p:nvSpPr>
        <p:spPr/>
        <p:txBody>
          <a:bodyPr/>
          <a:lstStyle/>
          <a:p>
            <a:pPr>
              <a:buNone/>
            </a:pPr>
            <a:endParaRPr lang="en-US" dirty="0"/>
          </a:p>
          <a:p>
            <a:r>
              <a:rPr lang="en-US" dirty="0"/>
              <a:t>1- Pediatric concerns : benign neonatal sleep in 4-6 months of age , benign neonatal sleep </a:t>
            </a:r>
            <a:r>
              <a:rPr lang="en-US" dirty="0" err="1"/>
              <a:t>myoclonus</a:t>
            </a:r>
            <a:r>
              <a:rPr lang="en-US" dirty="0"/>
              <a:t> in 4 months of age , agitation that resolved spontaneously . </a:t>
            </a:r>
          </a:p>
          <a:p>
            <a:endParaRPr lang="en-US" dirty="0"/>
          </a:p>
          <a:p>
            <a:r>
              <a:rPr lang="en-US" dirty="0"/>
              <a:t>2- Infant monitoring : sedation or irritability , not waking to feed/poor feeding and weight gain .</a:t>
            </a:r>
          </a:p>
          <a:p>
            <a:pPr>
              <a:buNone/>
            </a:pPr>
            <a:r>
              <a:rPr lang="en-US" dirty="0"/>
              <a:t>  </a:t>
            </a:r>
          </a:p>
        </p:txBody>
      </p:sp>
    </p:spTree>
    <p:extLst>
      <p:ext uri="{BB962C8B-B14F-4D97-AF65-F5344CB8AC3E}">
        <p14:creationId xmlns:p14="http://schemas.microsoft.com/office/powerpoint/2010/main" val="2023518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دارو و شیردهی                                                        </a:t>
            </a:r>
            <a:endParaRPr lang="en-US" dirty="0"/>
          </a:p>
        </p:txBody>
      </p:sp>
      <p:sp>
        <p:nvSpPr>
          <p:cNvPr id="4" name="Content Placeholder 3"/>
          <p:cNvSpPr>
            <a:spLocks noGrp="1"/>
          </p:cNvSpPr>
          <p:nvPr>
            <p:ph idx="1"/>
          </p:nvPr>
        </p:nvSpPr>
        <p:spPr/>
        <p:txBody>
          <a:bodyPr/>
          <a:lstStyle/>
          <a:p>
            <a:pPr marL="109537" indent="0" algn="r" rtl="1">
              <a:buNone/>
            </a:pPr>
            <a:r>
              <a:rPr lang="fa-IR" dirty="0"/>
              <a:t>1- ضرورت دارو : اولویت با مادر است</a:t>
            </a:r>
          </a:p>
          <a:p>
            <a:pPr marL="109537" indent="0" algn="r" rtl="1">
              <a:buNone/>
            </a:pPr>
            <a:r>
              <a:rPr lang="fa-IR" dirty="0"/>
              <a:t>2- انتخاب نوع دارو از گروه داروها جهت سلامت دارو برای شیردهی:</a:t>
            </a:r>
          </a:p>
          <a:p>
            <a:pPr marL="109537" indent="0" algn="r" rtl="1">
              <a:buNone/>
            </a:pPr>
            <a:r>
              <a:rPr lang="fa-IR" dirty="0"/>
              <a:t>     اولویت با شیرخوار است             </a:t>
            </a:r>
          </a:p>
          <a:p>
            <a:pPr marL="109537" indent="0" algn="r" rtl="1">
              <a:buNone/>
            </a:pPr>
            <a:r>
              <a:rPr lang="fa-IR" dirty="0"/>
              <a:t>3- عبور دارو از شیر مادر بر اساس فارماکوکینتیک</a:t>
            </a:r>
          </a:p>
          <a:p>
            <a:pPr marL="109537" indent="0" algn="r" rtl="1">
              <a:buNone/>
            </a:pPr>
            <a:r>
              <a:rPr lang="fa-IR" dirty="0"/>
              <a:t>4- طبقه بندی بر اساس ریسک شیردهی</a:t>
            </a:r>
          </a:p>
          <a:p>
            <a:pPr marL="109537" indent="0" algn="r" rtl="1">
              <a:buNone/>
            </a:pPr>
            <a:r>
              <a:rPr lang="fa-IR" dirty="0"/>
              <a:t>5- سن تکاملی شیرخوار</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Lithium carbonate</a:t>
            </a:r>
          </a:p>
        </p:txBody>
      </p:sp>
      <p:sp>
        <p:nvSpPr>
          <p:cNvPr id="3" name="Content Placeholder 2"/>
          <p:cNvSpPr>
            <a:spLocks noGrp="1"/>
          </p:cNvSpPr>
          <p:nvPr>
            <p:ph idx="1"/>
          </p:nvPr>
        </p:nvSpPr>
        <p:spPr/>
        <p:txBody>
          <a:bodyPr/>
          <a:lstStyle/>
          <a:p>
            <a:r>
              <a:rPr lang="en-US" dirty="0"/>
              <a:t>1-LRC : L4 </a:t>
            </a:r>
          </a:p>
          <a:p>
            <a:r>
              <a:rPr lang="en-US" dirty="0"/>
              <a:t>2- RID : 12-30.1% </a:t>
            </a:r>
          </a:p>
          <a:p>
            <a:r>
              <a:rPr lang="en-US" dirty="0"/>
              <a:t>3-Pediatric concerns : in one study cyanosis , T-wave abnormalities , and decreased muscle tone were reported . </a:t>
            </a:r>
          </a:p>
          <a:p>
            <a:r>
              <a:rPr lang="en-US" dirty="0"/>
              <a:t>4- Infant monitoring : neurobehavioral development , drowsiness, irritability , dry mouth or excessive salivation, thyroid function , </a:t>
            </a:r>
          </a:p>
        </p:txBody>
      </p:sp>
    </p:spTree>
    <p:extLst>
      <p:ext uri="{BB962C8B-B14F-4D97-AF65-F5344CB8AC3E}">
        <p14:creationId xmlns:p14="http://schemas.microsoft.com/office/powerpoint/2010/main" val="35871728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Anti Anxiety </a:t>
            </a:r>
          </a:p>
        </p:txBody>
      </p:sp>
      <p:sp>
        <p:nvSpPr>
          <p:cNvPr id="3" name="Content Placeholder 2"/>
          <p:cNvSpPr>
            <a:spLocks noGrp="1"/>
          </p:cNvSpPr>
          <p:nvPr>
            <p:ph idx="1"/>
          </p:nvPr>
        </p:nvSpPr>
        <p:spPr/>
        <p:txBody>
          <a:bodyPr/>
          <a:lstStyle/>
          <a:p>
            <a:r>
              <a:rPr lang="en-US" dirty="0"/>
              <a:t>1-Lorazepam      RID: 2.6-2.9%        LRC : L3</a:t>
            </a:r>
          </a:p>
          <a:p>
            <a:r>
              <a:rPr lang="en-US" dirty="0"/>
              <a:t>2- </a:t>
            </a:r>
            <a:r>
              <a:rPr lang="en-US" dirty="0" err="1"/>
              <a:t>Clonazepam</a:t>
            </a:r>
            <a:r>
              <a:rPr lang="en-US" dirty="0"/>
              <a:t>  RID: 2.8%              LRC : L3</a:t>
            </a:r>
          </a:p>
          <a:p>
            <a:r>
              <a:rPr lang="en-US" dirty="0"/>
              <a:t>3- </a:t>
            </a:r>
            <a:r>
              <a:rPr lang="en-US" dirty="0" err="1"/>
              <a:t>Midazolam</a:t>
            </a:r>
            <a:r>
              <a:rPr lang="en-US" dirty="0"/>
              <a:t>    RID: 0.006 0.3%    LRC : L2</a:t>
            </a:r>
          </a:p>
          <a:p>
            <a:r>
              <a:rPr lang="en-US" dirty="0"/>
              <a:t>4-Alprazolam     RID: 8.5%             LRC : L3</a:t>
            </a:r>
          </a:p>
          <a:p>
            <a:r>
              <a:rPr lang="en-US" dirty="0"/>
              <a:t>5-Diazepam       RID: 0.88 – 7.1%   LRC : L3</a:t>
            </a:r>
          </a:p>
          <a:p>
            <a:pPr>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Anti histamines</a:t>
            </a:r>
          </a:p>
        </p:txBody>
      </p:sp>
      <p:sp>
        <p:nvSpPr>
          <p:cNvPr id="3" name="Content Placeholder 2"/>
          <p:cNvSpPr>
            <a:spLocks noGrp="1"/>
          </p:cNvSpPr>
          <p:nvPr>
            <p:ph idx="1"/>
          </p:nvPr>
        </p:nvSpPr>
        <p:spPr/>
        <p:txBody>
          <a:bodyPr/>
          <a:lstStyle/>
          <a:p>
            <a:r>
              <a:rPr lang="en-US" dirty="0"/>
              <a:t>1- </a:t>
            </a:r>
            <a:r>
              <a:rPr lang="en-US" dirty="0" err="1"/>
              <a:t>Diphenhydramine</a:t>
            </a:r>
            <a:r>
              <a:rPr lang="en-US" dirty="0"/>
              <a:t> .     RID : 0.7-1.4% ,  LRC:L2 </a:t>
            </a:r>
          </a:p>
          <a:p>
            <a:r>
              <a:rPr lang="en-US" dirty="0"/>
              <a:t>2- </a:t>
            </a:r>
            <a:r>
              <a:rPr lang="en-US" dirty="0" err="1"/>
              <a:t>Dimenhydrinate</a:t>
            </a:r>
            <a:r>
              <a:rPr lang="en-US" dirty="0"/>
              <a:t>                                      LRC: L2</a:t>
            </a:r>
          </a:p>
          <a:p>
            <a:r>
              <a:rPr lang="en-US" dirty="0"/>
              <a:t>3- </a:t>
            </a:r>
            <a:r>
              <a:rPr lang="en-US" dirty="0" err="1"/>
              <a:t>Dextromethorphan</a:t>
            </a:r>
            <a:r>
              <a:rPr lang="en-US" dirty="0"/>
              <a:t>                                 LRC: L1 </a:t>
            </a:r>
          </a:p>
          <a:p>
            <a:r>
              <a:rPr lang="en-US" dirty="0"/>
              <a:t>4-Cetirizin                                                     LRC: L1</a:t>
            </a:r>
          </a:p>
          <a:p>
            <a:r>
              <a:rPr lang="en-US" dirty="0"/>
              <a:t>5- </a:t>
            </a:r>
            <a:r>
              <a:rPr lang="en-US" dirty="0" err="1"/>
              <a:t>Loratadine</a:t>
            </a:r>
            <a:r>
              <a:rPr lang="en-US" dirty="0"/>
              <a:t>                    RID: 0.3-1.2%     LRC: L1</a:t>
            </a:r>
          </a:p>
        </p:txBody>
      </p:sp>
    </p:spTree>
    <p:extLst>
      <p:ext uri="{BB962C8B-B14F-4D97-AF65-F5344CB8AC3E}">
        <p14:creationId xmlns:p14="http://schemas.microsoft.com/office/powerpoint/2010/main" val="5254407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Anticonvulsant  Drugs</a:t>
            </a:r>
          </a:p>
        </p:txBody>
      </p:sp>
      <p:sp>
        <p:nvSpPr>
          <p:cNvPr id="3" name="Content Placeholder 2"/>
          <p:cNvSpPr>
            <a:spLocks noGrp="1"/>
          </p:cNvSpPr>
          <p:nvPr>
            <p:ph idx="1"/>
          </p:nvPr>
        </p:nvSpPr>
        <p:spPr>
          <a:xfrm>
            <a:off x="0" y="1555901"/>
            <a:ext cx="12192000" cy="4204819"/>
          </a:xfrm>
        </p:spPr>
        <p:txBody>
          <a:bodyPr/>
          <a:lstStyle/>
          <a:p>
            <a:r>
              <a:rPr lang="en-US" dirty="0"/>
              <a:t>1-  </a:t>
            </a:r>
            <a:r>
              <a:rPr lang="en-US" dirty="0" err="1"/>
              <a:t>Carbamazepin</a:t>
            </a:r>
            <a:r>
              <a:rPr lang="en-US" dirty="0"/>
              <a:t>  ,    RID : 3.5-5.9%          LRC: L2</a:t>
            </a:r>
          </a:p>
          <a:p>
            <a:r>
              <a:rPr lang="en-US" dirty="0"/>
              <a:t>2- </a:t>
            </a:r>
            <a:r>
              <a:rPr lang="en-US" dirty="0" err="1"/>
              <a:t>Lamotrigene</a:t>
            </a:r>
            <a:r>
              <a:rPr lang="en-US" dirty="0"/>
              <a:t>      ,    RID: 9.2-18.27%       LRC: L2</a:t>
            </a:r>
          </a:p>
          <a:p>
            <a:r>
              <a:rPr lang="en-US" dirty="0"/>
              <a:t>3- </a:t>
            </a:r>
            <a:r>
              <a:rPr lang="en-US" dirty="0" err="1"/>
              <a:t>Levetiracetam</a:t>
            </a:r>
            <a:r>
              <a:rPr lang="en-US" dirty="0"/>
              <a:t>    ,    RID: 3.4-7.8%          LRC: L2</a:t>
            </a:r>
          </a:p>
          <a:p>
            <a:r>
              <a:rPr lang="en-US" dirty="0"/>
              <a:t>4- Phenobarbital   ,     RID: 24%                 LRC: L4</a:t>
            </a:r>
          </a:p>
          <a:p>
            <a:r>
              <a:rPr lang="en-US" dirty="0"/>
              <a:t>5- Phenyt0in          ,     RID : 0.6-7.7%        LRC: L2</a:t>
            </a:r>
          </a:p>
          <a:p>
            <a:r>
              <a:rPr lang="en-US" dirty="0"/>
              <a:t>6-Topiramate         ,     RID: 24%                LRC: L3</a:t>
            </a:r>
          </a:p>
          <a:p>
            <a:r>
              <a:rPr lang="en-US" dirty="0"/>
              <a:t>7-Valproic acid      ,     RID : 0.99-5.6%     LRC: L4</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Anticoagulants</a:t>
            </a:r>
          </a:p>
        </p:txBody>
      </p:sp>
      <p:sp>
        <p:nvSpPr>
          <p:cNvPr id="3" name="Content Placeholder 2"/>
          <p:cNvSpPr>
            <a:spLocks noGrp="1"/>
          </p:cNvSpPr>
          <p:nvPr>
            <p:ph idx="1"/>
          </p:nvPr>
        </p:nvSpPr>
        <p:spPr/>
        <p:txBody>
          <a:bodyPr/>
          <a:lstStyle/>
          <a:p>
            <a:r>
              <a:rPr lang="en-US" dirty="0"/>
              <a:t>1- </a:t>
            </a:r>
            <a:r>
              <a:rPr lang="en-US" dirty="0" err="1"/>
              <a:t>Enoxaparin</a:t>
            </a:r>
            <a:r>
              <a:rPr lang="en-US" dirty="0"/>
              <a:t> </a:t>
            </a:r>
          </a:p>
          <a:p>
            <a:r>
              <a:rPr lang="en-US" dirty="0"/>
              <a:t>2- Heparin </a:t>
            </a:r>
          </a:p>
          <a:p>
            <a:r>
              <a:rPr lang="en-US" dirty="0"/>
              <a:t>3- </a:t>
            </a:r>
            <a:r>
              <a:rPr lang="en-US" dirty="0" err="1"/>
              <a:t>Warfarin</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err="1"/>
              <a:t>Enoxaparin</a:t>
            </a:r>
            <a:endParaRPr lang="en-US" dirty="0"/>
          </a:p>
        </p:txBody>
      </p:sp>
      <p:sp>
        <p:nvSpPr>
          <p:cNvPr id="3" name="Content Placeholder 2"/>
          <p:cNvSpPr>
            <a:spLocks noGrp="1"/>
          </p:cNvSpPr>
          <p:nvPr>
            <p:ph idx="1"/>
          </p:nvPr>
        </p:nvSpPr>
        <p:spPr/>
        <p:txBody>
          <a:bodyPr/>
          <a:lstStyle/>
          <a:p>
            <a:r>
              <a:rPr lang="en-US" dirty="0"/>
              <a:t>1- LRC : L3 </a:t>
            </a:r>
          </a:p>
          <a:p>
            <a:r>
              <a:rPr lang="en-US" dirty="0"/>
              <a:t>2- RID :   Low molecular heparin. MW : 8000</a:t>
            </a:r>
          </a:p>
          <a:p>
            <a:r>
              <a:rPr lang="en-US" dirty="0"/>
              <a:t>3- Pediatric concerns : None reported via milk </a:t>
            </a:r>
          </a:p>
          <a:p>
            <a:r>
              <a:rPr lang="en-US" dirty="0"/>
              <a:t>4- Infant monitoring : Rare – bruising on skin , blood in urine, vomit or stool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Heparin</a:t>
            </a:r>
          </a:p>
        </p:txBody>
      </p:sp>
      <p:sp>
        <p:nvSpPr>
          <p:cNvPr id="3" name="Content Placeholder 2"/>
          <p:cNvSpPr>
            <a:spLocks noGrp="1"/>
          </p:cNvSpPr>
          <p:nvPr>
            <p:ph idx="1"/>
          </p:nvPr>
        </p:nvSpPr>
        <p:spPr/>
        <p:txBody>
          <a:bodyPr/>
          <a:lstStyle/>
          <a:p>
            <a:r>
              <a:rPr lang="en-US" dirty="0"/>
              <a:t>1- LRC : L2 </a:t>
            </a:r>
          </a:p>
          <a:p>
            <a:r>
              <a:rPr lang="en-US" dirty="0"/>
              <a:t>2- RID :  MW: 12000-15000</a:t>
            </a:r>
          </a:p>
          <a:p>
            <a:r>
              <a:rPr lang="en-US" dirty="0"/>
              <a:t>3- Pediatric concerns : None reported via milk </a:t>
            </a:r>
          </a:p>
          <a:p>
            <a:r>
              <a:rPr lang="en-US" dirty="0"/>
              <a:t>4- Infant monitoring : Rare bruising on the skin, blood in urine , vomit, stool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err="1"/>
              <a:t>Warfarin</a:t>
            </a:r>
            <a:endParaRPr lang="en-US" dirty="0"/>
          </a:p>
        </p:txBody>
      </p:sp>
      <p:sp>
        <p:nvSpPr>
          <p:cNvPr id="3" name="Content Placeholder 2"/>
          <p:cNvSpPr>
            <a:spLocks noGrp="1"/>
          </p:cNvSpPr>
          <p:nvPr>
            <p:ph idx="1"/>
          </p:nvPr>
        </p:nvSpPr>
        <p:spPr/>
        <p:txBody>
          <a:bodyPr/>
          <a:lstStyle/>
          <a:p>
            <a:r>
              <a:rPr lang="en-US" dirty="0"/>
              <a:t>1-LRC : L2 </a:t>
            </a:r>
          </a:p>
          <a:p>
            <a:r>
              <a:rPr lang="en-US" dirty="0"/>
              <a:t>2- RID : PB : 99% , Therefore  very little is secreted  into  human milk . </a:t>
            </a:r>
          </a:p>
          <a:p>
            <a:r>
              <a:rPr lang="en-US" dirty="0"/>
              <a:t>3-Pediatric concerns : None reported via milk </a:t>
            </a:r>
          </a:p>
          <a:p>
            <a:r>
              <a:rPr lang="en-US" dirty="0"/>
              <a:t>4- Infant monitoring : Rare bruising on the skin, </a:t>
            </a:r>
            <a:r>
              <a:rPr lang="en-US" dirty="0" err="1"/>
              <a:t>biood</a:t>
            </a:r>
            <a:r>
              <a:rPr lang="en-US" dirty="0"/>
              <a:t> in vomit , urine, stool.</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Non steroidal anti- inflammatory </a:t>
            </a:r>
            <a:br>
              <a:rPr lang="en-US" dirty="0"/>
            </a:br>
            <a:r>
              <a:rPr lang="en-US" dirty="0"/>
              <a:t>                  drugs  (NSAIDs) </a:t>
            </a:r>
          </a:p>
        </p:txBody>
      </p:sp>
      <p:sp>
        <p:nvSpPr>
          <p:cNvPr id="3" name="Content Placeholder 2"/>
          <p:cNvSpPr>
            <a:spLocks noGrp="1"/>
          </p:cNvSpPr>
          <p:nvPr>
            <p:ph idx="1"/>
          </p:nvPr>
        </p:nvSpPr>
        <p:spPr/>
        <p:txBody>
          <a:bodyPr/>
          <a:lstStyle/>
          <a:p>
            <a:r>
              <a:rPr lang="en-US" dirty="0"/>
              <a:t>1-Asprine            RID : 2.5-10.8%           LRC : L2</a:t>
            </a:r>
          </a:p>
          <a:p>
            <a:r>
              <a:rPr lang="en-US" dirty="0"/>
              <a:t>2- </a:t>
            </a:r>
            <a:r>
              <a:rPr lang="en-US" dirty="0" err="1"/>
              <a:t>Colchicine</a:t>
            </a:r>
            <a:r>
              <a:rPr lang="en-US" dirty="0"/>
              <a:t>     RID :2.1-31.4%              LRC: L3 </a:t>
            </a:r>
          </a:p>
          <a:p>
            <a:r>
              <a:rPr lang="en-US" dirty="0"/>
              <a:t>2- Ibuprofen      RID : 0.1-O.7%             LRC: L1</a:t>
            </a:r>
          </a:p>
          <a:p>
            <a:r>
              <a:rPr lang="en-US" dirty="0"/>
              <a:t>3 Naproxen        RID : 3.3 %                   LRC: L3</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err="1"/>
              <a:t>Cytotoxic</a:t>
            </a:r>
            <a:r>
              <a:rPr lang="en-US" dirty="0"/>
              <a:t>  Drugs</a:t>
            </a:r>
          </a:p>
        </p:txBody>
      </p:sp>
      <p:sp>
        <p:nvSpPr>
          <p:cNvPr id="3" name="Content Placeholder 2"/>
          <p:cNvSpPr>
            <a:spLocks noGrp="1"/>
          </p:cNvSpPr>
          <p:nvPr>
            <p:ph idx="1"/>
          </p:nvPr>
        </p:nvSpPr>
        <p:spPr/>
        <p:txBody>
          <a:bodyPr/>
          <a:lstStyle/>
          <a:p>
            <a:r>
              <a:rPr lang="en-US" dirty="0"/>
              <a:t>1-Interfere  with cellular metabolism of the nursing infant </a:t>
            </a:r>
          </a:p>
          <a:p>
            <a:r>
              <a:rPr lang="en-US" dirty="0"/>
              <a:t>2-Possible Immune suppression </a:t>
            </a:r>
          </a:p>
          <a:p>
            <a:r>
              <a:rPr lang="en-US" dirty="0"/>
              <a:t>3-Associated with Carcinogenesis  </a:t>
            </a:r>
          </a:p>
          <a:p>
            <a:r>
              <a:rPr lang="en-US" dirty="0"/>
              <a:t>4- </a:t>
            </a:r>
            <a:r>
              <a:rPr lang="en-US" dirty="0" err="1"/>
              <a:t>Neutropenia</a:t>
            </a:r>
            <a:r>
              <a:rPr lang="en-U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7" name="Object 3"/>
          <p:cNvGraphicFramePr>
            <a:graphicFrameLocks noChangeAspect="1"/>
          </p:cNvGraphicFramePr>
          <p:nvPr>
            <p:extLst>
              <p:ext uri="{D42A27DB-BD31-4B8C-83A1-F6EECF244321}">
                <p14:modId xmlns:p14="http://schemas.microsoft.com/office/powerpoint/2010/main" val="206680759"/>
              </p:ext>
            </p:extLst>
          </p:nvPr>
        </p:nvGraphicFramePr>
        <p:xfrm>
          <a:off x="256674" y="800100"/>
          <a:ext cx="11422784" cy="5257800"/>
        </p:xfrm>
        <a:graphic>
          <a:graphicData uri="http://schemas.openxmlformats.org/presentationml/2006/ole">
            <mc:AlternateContent xmlns:mc="http://schemas.openxmlformats.org/markup-compatibility/2006">
              <mc:Choice xmlns:v="urn:schemas-microsoft-com:vml" Requires="v">
                <p:oleObj name="Document" r:id="rId3" imgW="5733936" imgH="2401785" progId="Word.Document.12">
                  <p:link updateAutomatic="1"/>
                </p:oleObj>
              </mc:Choice>
              <mc:Fallback>
                <p:oleObj name="Document" r:id="rId3" imgW="5733936" imgH="2401785" progId="Word.Document.12">
                  <p:link updateAutomatic="1"/>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6674" y="800100"/>
                        <a:ext cx="11422784"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7468600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Anti </a:t>
            </a:r>
            <a:r>
              <a:rPr lang="en-US" dirty="0" err="1"/>
              <a:t>Neoplastic</a:t>
            </a:r>
            <a:r>
              <a:rPr lang="en-US" dirty="0"/>
              <a:t> Drugs</a:t>
            </a:r>
          </a:p>
        </p:txBody>
      </p:sp>
      <p:sp>
        <p:nvSpPr>
          <p:cNvPr id="3" name="Content Placeholder 2"/>
          <p:cNvSpPr>
            <a:spLocks noGrp="1"/>
          </p:cNvSpPr>
          <p:nvPr>
            <p:ph idx="1"/>
          </p:nvPr>
        </p:nvSpPr>
        <p:spPr/>
        <p:txBody>
          <a:bodyPr/>
          <a:lstStyle/>
          <a:p>
            <a:r>
              <a:rPr lang="en-US" dirty="0"/>
              <a:t>1- Doxorubicin   :  RID : 2.4%            LRC: L5 </a:t>
            </a:r>
          </a:p>
          <a:p>
            <a:r>
              <a:rPr lang="en-US" dirty="0"/>
              <a:t>2- </a:t>
            </a:r>
            <a:r>
              <a:rPr lang="en-US" dirty="0" err="1"/>
              <a:t>Vinblastine</a:t>
            </a:r>
            <a:r>
              <a:rPr lang="en-US" dirty="0"/>
              <a:t>    :  RID : 5.4- 7.4%     LRC: L5 </a:t>
            </a:r>
          </a:p>
          <a:p>
            <a:r>
              <a:rPr lang="en-US" dirty="0"/>
              <a:t>3-Vincristine      :  RID :                     LRC : L5 </a:t>
            </a:r>
          </a:p>
          <a:p>
            <a:r>
              <a:rPr lang="en-US" dirty="0"/>
              <a:t>4-Asparginase   :   RID :                     LRC : L4 </a:t>
            </a:r>
          </a:p>
          <a:p>
            <a:r>
              <a:rPr lang="en-US" dirty="0"/>
              <a:t>5-Cyclosporine   :  RID: 14.3%           LRC : L4 </a:t>
            </a:r>
          </a:p>
          <a:p>
            <a:r>
              <a:rPr lang="en-US" dirty="0"/>
              <a:t>6- </a:t>
            </a:r>
            <a:r>
              <a:rPr lang="en-US" dirty="0" err="1"/>
              <a:t>Methotrexate</a:t>
            </a:r>
            <a:r>
              <a:rPr lang="en-US" dirty="0"/>
              <a:t> :  RID:                     LRC : L4 </a:t>
            </a:r>
          </a:p>
          <a:p>
            <a:r>
              <a:rPr lang="en-US" dirty="0"/>
              <a:t>7-Azatioprine     :  RID: 0.07-0.3%   LRC : L3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1"/>
          <p:cNvSpPr>
            <a:spLocks noChangeArrowheads="1"/>
          </p:cNvSpPr>
          <p:nvPr/>
        </p:nvSpPr>
        <p:spPr bwMode="auto">
          <a:xfrm>
            <a:off x="508000" y="1881664"/>
            <a:ext cx="101600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a:ln>
                  <a:noFill/>
                </a:ln>
                <a:solidFill>
                  <a:schemeClr val="tx1"/>
                </a:solidFill>
                <a:effectLst/>
                <a:latin typeface="Times New Roman" pitchFamily="18" charset="0"/>
                <a:ea typeface="Calibri" pitchFamily="34" charset="0"/>
                <a:cs typeface="B Traffic" pitchFamily="2" charset="-78"/>
              </a:rPr>
              <a:t>داروهائي كه سبب تحريك توليد شير مي‌شوند:</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a:ln>
                  <a:noFill/>
                </a:ln>
                <a:solidFill>
                  <a:schemeClr val="tx1"/>
                </a:solidFill>
                <a:effectLst/>
                <a:latin typeface="Times New Roman" pitchFamily="18" charset="0"/>
                <a:ea typeface="Calibri" pitchFamily="34" charset="0"/>
                <a:cs typeface="B Traffic" pitchFamily="2" charset="-78"/>
              </a:rPr>
              <a:t>در جريان حاملگي سطح پرولاكتين مي تواند تا به </a:t>
            </a:r>
            <a:r>
              <a:rPr kumimoji="0" lang="en-US"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ng</a:t>
            </a:r>
            <a:r>
              <a:rPr kumimoji="0" lang="en-US"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r>
              <a:rPr kumimoji="0" lang="en-US" sz="24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mL</a:t>
            </a:r>
            <a:r>
              <a:rPr kumimoji="0" lang="fa-IR" sz="2400" b="0" i="0" u="none" strike="noStrike" cap="none" normalizeH="0" baseline="0" dirty="0">
                <a:ln>
                  <a:noFill/>
                </a:ln>
                <a:solidFill>
                  <a:schemeClr val="tx1"/>
                </a:solidFill>
                <a:effectLst/>
                <a:latin typeface="Times New Roman" pitchFamily="18" charset="0"/>
                <a:ea typeface="Calibri" pitchFamily="34" charset="0"/>
                <a:cs typeface="B Traffic" pitchFamily="2" charset="-78"/>
              </a:rPr>
              <a:t>400 افزايش يابد. بعد از زايمان و در 6 ماه اول بعد از زايمان سطح پرولاكتين مادري بطور مداوم كاهش مي‌يابد و به حدود </a:t>
            </a:r>
            <a:r>
              <a:rPr kumimoji="0" lang="fa-IR"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ng</a:t>
            </a:r>
            <a:r>
              <a:rPr kumimoji="0" lang="en-US"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r>
              <a:rPr kumimoji="0" lang="en-US" sz="24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mL</a:t>
            </a:r>
            <a:r>
              <a:rPr kumimoji="0" lang="fa-IR" sz="2400" b="0" i="0" u="none" strike="noStrike" cap="none" normalizeH="0" baseline="0" dirty="0">
                <a:ln>
                  <a:noFill/>
                </a:ln>
                <a:solidFill>
                  <a:schemeClr val="tx1"/>
                </a:solidFill>
                <a:effectLst/>
                <a:latin typeface="Times New Roman" pitchFamily="18" charset="0"/>
                <a:ea typeface="Calibri" pitchFamily="34" charset="0"/>
                <a:cs typeface="B Traffic" pitchFamily="2" charset="-78"/>
              </a:rPr>
              <a:t>75 در 6 ماهگي ميرسد گرچه توليد شير بدون تغيير باقي مي‌ماند.</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a:ln>
                  <a:noFill/>
                </a:ln>
                <a:solidFill>
                  <a:schemeClr val="tx1"/>
                </a:solidFill>
                <a:effectLst/>
                <a:latin typeface="Times New Roman" pitchFamily="18" charset="0"/>
                <a:ea typeface="Calibri" pitchFamily="34" charset="0"/>
                <a:cs typeface="B Traffic" pitchFamily="2" charset="-78"/>
              </a:rPr>
              <a:t>در بسياري از مادراني كه قادر به توليد كافي شير نيستند اعتقاد بر اين است كه سطح پرولاكتين به سطح ناكافي (كمتر از </a:t>
            </a:r>
            <a:r>
              <a:rPr kumimoji="0" lang="en-US"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r>
              <a:rPr kumimoji="0" lang="en-US" sz="2400" b="0" i="0" u="none" strike="noStrike" cap="none" normalizeH="0" baseline="0" dirty="0">
                <a:ln>
                  <a:noFill/>
                </a:ln>
                <a:solidFill>
                  <a:schemeClr val="tx1"/>
                </a:solidFill>
                <a:effectLst/>
                <a:latin typeface="Times New Roman" pitchFamily="18" charset="0"/>
                <a:ea typeface="Calibri" pitchFamily="34" charset="0"/>
                <a:cs typeface="B Traffic" pitchFamily="2" charset="-78"/>
              </a:rPr>
              <a:t> </a:t>
            </a:r>
            <a:r>
              <a:rPr kumimoji="0" lang="en-US" sz="24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ng</a:t>
            </a:r>
            <a:r>
              <a:rPr kumimoji="0" lang="en-US"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r>
              <a:rPr kumimoji="0" lang="en-US" sz="24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mL</a:t>
            </a:r>
            <a:r>
              <a:rPr kumimoji="0" lang="en-US" sz="2400" b="0" i="0" u="none" strike="noStrike" cap="none" normalizeH="0" baseline="0" dirty="0">
                <a:ln>
                  <a:noFill/>
                </a:ln>
                <a:solidFill>
                  <a:schemeClr val="tx1"/>
                </a:solidFill>
                <a:effectLst/>
                <a:latin typeface="Times New Roman" pitchFamily="18" charset="0"/>
                <a:ea typeface="Calibri" pitchFamily="34" charset="0"/>
                <a:cs typeface="B Traffic" pitchFamily="2" charset="-78"/>
              </a:rPr>
              <a:t> </a:t>
            </a:r>
            <a:r>
              <a:rPr kumimoji="0" lang="fa-IR" sz="2400" b="0" i="0" u="none" strike="noStrike" cap="none" normalizeH="0" baseline="0" dirty="0">
                <a:ln>
                  <a:noFill/>
                </a:ln>
                <a:solidFill>
                  <a:schemeClr val="tx1"/>
                </a:solidFill>
                <a:effectLst/>
                <a:latin typeface="Times New Roman" pitchFamily="18" charset="0"/>
                <a:ea typeface="Calibri" pitchFamily="34" charset="0"/>
                <a:cs typeface="B Traffic" pitchFamily="2" charset="-78"/>
              </a:rPr>
              <a:t>75 كاهش يافته است.</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a:ln>
                  <a:noFill/>
                </a:ln>
                <a:solidFill>
                  <a:schemeClr val="tx1"/>
                </a:solidFill>
                <a:effectLst/>
                <a:latin typeface="Times New Roman" pitchFamily="18" charset="0"/>
                <a:ea typeface="Calibri" pitchFamily="34" charset="0"/>
                <a:cs typeface="B Traffic" pitchFamily="2" charset="-78"/>
              </a:rPr>
              <a:t>بنابراين در برخي موارد توليد شير ممكنست با استفاده از آنتاگونيست‌هاي دو پامين (گالاكتوگوگوس) كه ترشح پرولاكتين را تحريك مي‌كند اعاده شود.</a:t>
            </a:r>
            <a:endParaRPr kumimoji="0" lang="fa-IR" sz="24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801525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1"/>
          <p:cNvSpPr>
            <a:spLocks noChangeArrowheads="1"/>
          </p:cNvSpPr>
          <p:nvPr/>
        </p:nvSpPr>
        <p:spPr bwMode="auto">
          <a:xfrm>
            <a:off x="914400" y="826532"/>
            <a:ext cx="104648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a:ln>
                  <a:noFill/>
                </a:ln>
                <a:solidFill>
                  <a:schemeClr val="tx1"/>
                </a:solidFill>
                <a:effectLst/>
                <a:latin typeface="Times New Roman" pitchFamily="18" charset="0"/>
                <a:ea typeface="Calibri" pitchFamily="34" charset="0"/>
                <a:cs typeface="B Traffic" pitchFamily="2" charset="-78"/>
              </a:rPr>
              <a:t>دامپريدون (موتيليوم) يكي ديگر از آنتاگونيست دوپامين است كه جهت تحريك سطح پرولاكتين استفاده مي‌شود. </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a:ln>
                  <a:noFill/>
                </a:ln>
                <a:solidFill>
                  <a:schemeClr val="tx1"/>
                </a:solidFill>
                <a:effectLst/>
                <a:latin typeface="Times New Roman" pitchFamily="18" charset="0"/>
                <a:ea typeface="Calibri" pitchFamily="34" charset="0"/>
                <a:cs typeface="B Traffic" pitchFamily="2" charset="-78"/>
              </a:rPr>
              <a:t>دوزمصرف</a:t>
            </a:r>
            <a:r>
              <a:rPr kumimoji="0" lang="fa-IR" sz="2400" b="0" i="0" u="none" strike="noStrike" cap="none" normalizeH="0" dirty="0">
                <a:ln>
                  <a:noFill/>
                </a:ln>
                <a:solidFill>
                  <a:schemeClr val="tx1"/>
                </a:solidFill>
                <a:effectLst/>
                <a:latin typeface="Times New Roman" pitchFamily="18" charset="0"/>
                <a:ea typeface="Calibri" pitchFamily="34" charset="0"/>
                <a:cs typeface="B Traffic" pitchFamily="2" charset="-78"/>
              </a:rPr>
              <a:t> دارو</a:t>
            </a:r>
            <a:r>
              <a:rPr kumimoji="0" lang="fa-IR" sz="2400" b="0" i="0" u="none" strike="noStrike" cap="none" normalizeH="0" baseline="0" dirty="0">
                <a:ln>
                  <a:noFill/>
                </a:ln>
                <a:solidFill>
                  <a:schemeClr val="tx1"/>
                </a:solidFill>
                <a:effectLst/>
                <a:latin typeface="Times New Roman" pitchFamily="18" charset="0"/>
                <a:ea typeface="Calibri" pitchFamily="34" charset="0"/>
                <a:cs typeface="B Traffic" pitchFamily="2" charset="-78"/>
              </a:rPr>
              <a:t> 10 ميلي گرم، سه با در روز </a:t>
            </a:r>
            <a:r>
              <a:rPr lang="fa-IR" sz="2400" dirty="0">
                <a:latin typeface="Times New Roman" pitchFamily="18" charset="0"/>
                <a:ea typeface="Calibri" pitchFamily="34" charset="0"/>
                <a:cs typeface="B Traffic" pitchFamily="2" charset="-78"/>
              </a:rPr>
              <a:t>می باشد .</a:t>
            </a:r>
            <a:r>
              <a:rPr kumimoji="0" lang="fa-IR" sz="2400" b="0" i="0" u="none" strike="noStrike" cap="none" normalizeH="0" baseline="0" dirty="0">
                <a:ln>
                  <a:noFill/>
                </a:ln>
                <a:solidFill>
                  <a:schemeClr val="tx1"/>
                </a:solidFill>
                <a:effectLst/>
                <a:latin typeface="Times New Roman" pitchFamily="18" charset="0"/>
                <a:ea typeface="Calibri" pitchFamily="34" charset="0"/>
                <a:cs typeface="B Traffic" pitchFamily="2" charset="-78"/>
              </a:rPr>
              <a:t> </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a:ln>
                  <a:noFill/>
                </a:ln>
                <a:solidFill>
                  <a:schemeClr val="tx1"/>
                </a:solidFill>
                <a:effectLst/>
                <a:latin typeface="Times New Roman" pitchFamily="18" charset="0"/>
                <a:ea typeface="Calibri" pitchFamily="34" charset="0"/>
                <a:cs typeface="B Traffic" pitchFamily="2" charset="-78"/>
              </a:rPr>
              <a:t>چون توليد شير به وجود سطح پايدار و افزايش يافتة پرولاكتين بستگي دارد لذا قطع تدريجي و آهستة دامپريدون يا متوكلوپيراميد در طي چند هفته تا يك ماه از عدم توليد شير جلوگيري مي‌كند.</a:t>
            </a:r>
            <a:endParaRPr kumimoji="0" lang="fa-IR" sz="24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7825939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err="1"/>
              <a:t>Metoclopramide</a:t>
            </a:r>
            <a:endParaRPr lang="en-US" dirty="0"/>
          </a:p>
        </p:txBody>
      </p:sp>
      <p:sp>
        <p:nvSpPr>
          <p:cNvPr id="3" name="Content Placeholder 2"/>
          <p:cNvSpPr>
            <a:spLocks noGrp="1"/>
          </p:cNvSpPr>
          <p:nvPr>
            <p:ph idx="1"/>
          </p:nvPr>
        </p:nvSpPr>
        <p:spPr/>
        <p:txBody>
          <a:bodyPr/>
          <a:lstStyle/>
          <a:p>
            <a:r>
              <a:rPr lang="en-US" dirty="0"/>
              <a:t>1- LRC : L2 </a:t>
            </a:r>
          </a:p>
          <a:p>
            <a:r>
              <a:rPr lang="en-US" dirty="0"/>
              <a:t>2- RID : 4.7-14% </a:t>
            </a:r>
          </a:p>
          <a:p>
            <a:r>
              <a:rPr lang="en-US" dirty="0"/>
              <a:t>3- Pediatric Concerns : None reported via milk </a:t>
            </a:r>
          </a:p>
          <a:p>
            <a:r>
              <a:rPr lang="en-US" dirty="0"/>
              <a:t>4- Infant monitoring : sedation , diarrhea &lt; </a:t>
            </a:r>
            <a:r>
              <a:rPr lang="en-US" dirty="0" err="1"/>
              <a:t>extrapyramidal</a:t>
            </a:r>
            <a:r>
              <a:rPr lang="en-US" dirty="0"/>
              <a:t> symptoms </a:t>
            </a:r>
          </a:p>
        </p:txBody>
      </p:sp>
    </p:spTree>
    <p:extLst>
      <p:ext uri="{BB962C8B-B14F-4D97-AF65-F5344CB8AC3E}">
        <p14:creationId xmlns:p14="http://schemas.microsoft.com/office/powerpoint/2010/main" val="7091312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err="1"/>
              <a:t>Domperidone</a:t>
            </a:r>
            <a:endParaRPr lang="en-US" dirty="0"/>
          </a:p>
        </p:txBody>
      </p:sp>
      <p:sp>
        <p:nvSpPr>
          <p:cNvPr id="3" name="Content Placeholder 2"/>
          <p:cNvSpPr>
            <a:spLocks noGrp="1"/>
          </p:cNvSpPr>
          <p:nvPr>
            <p:ph idx="1"/>
          </p:nvPr>
        </p:nvSpPr>
        <p:spPr/>
        <p:txBody>
          <a:bodyPr/>
          <a:lstStyle/>
          <a:p>
            <a:r>
              <a:rPr lang="en-US" dirty="0"/>
              <a:t>1- LRC : L1 </a:t>
            </a:r>
          </a:p>
          <a:p>
            <a:r>
              <a:rPr lang="en-US" dirty="0"/>
              <a:t>2- RID : 0.01- 0.35 % </a:t>
            </a:r>
          </a:p>
          <a:p>
            <a:r>
              <a:rPr lang="en-US" dirty="0"/>
              <a:t>3- Pediatric concerns : None reported via milk </a:t>
            </a:r>
          </a:p>
          <a:p>
            <a:r>
              <a:rPr lang="en-US" dirty="0"/>
              <a:t>4- Infant  monitoring : diarrhea</a:t>
            </a:r>
          </a:p>
        </p:txBody>
      </p:sp>
    </p:spTree>
    <p:extLst>
      <p:ext uri="{BB962C8B-B14F-4D97-AF65-F5344CB8AC3E}">
        <p14:creationId xmlns:p14="http://schemas.microsoft.com/office/powerpoint/2010/main" val="39880653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داروهای مصرف شده در درمان کرونا                                 </a:t>
            </a:r>
            <a:endParaRPr lang="en-US" dirty="0"/>
          </a:p>
        </p:txBody>
      </p:sp>
      <p:sp>
        <p:nvSpPr>
          <p:cNvPr id="4" name="Content Placeholder 3"/>
          <p:cNvSpPr>
            <a:spLocks noGrp="1"/>
          </p:cNvSpPr>
          <p:nvPr>
            <p:ph idx="1"/>
          </p:nvPr>
        </p:nvSpPr>
        <p:spPr/>
        <p:txBody>
          <a:bodyPr/>
          <a:lstStyle/>
          <a:p>
            <a:pPr algn="r" rtl="1"/>
            <a:r>
              <a:rPr lang="fa-IR" dirty="0"/>
              <a:t>1- رمدسیور : سبب مهار آر.ان.آ.پلی مراز ویروس می شود. وزن مولکولی متوسطی دارد لذا عبور آن در شیرمادربه آسانی صورت نمی گیرد. در مصرف نوزده روزه و پیگیری یکساله عارضه ای در شیرخوار دیده نشده است لذا جهت شیردهی داروی با ریسک پایین درنظر گرفته می شود.                                                                         </a:t>
            </a:r>
          </a:p>
          <a:p>
            <a:pPr algn="r" rtl="1"/>
            <a:r>
              <a:rPr lang="fa-IR" dirty="0"/>
              <a:t>2-اکتمرا : مهارکننده گیرنده انترلوکین شش می باشد و غلظت آن در شیرمادرکم است لذا جهت شیردهی بی خطر است</a:t>
            </a:r>
          </a:p>
          <a:p>
            <a:pPr algn="r" rtl="1"/>
            <a:r>
              <a:rPr lang="fa-IR" dirty="0"/>
              <a:t>3- آلفا انترفرون و بتا انترفرون : وزن مولکولی بالایی دارد لذادر شیر انتقال محدودی دارد و در بررسی های انجام شده عارضه جانبی دیده نشده است                                                                                                </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731202"/>
          </a:xfrm>
        </p:spPr>
        <p:txBody>
          <a:bodyPr/>
          <a:lstStyle/>
          <a:p>
            <a:r>
              <a:rPr lang="fa-IR" dirty="0"/>
              <a:t>ادامه داروها در درمان کرونا                                                 </a:t>
            </a:r>
            <a:endParaRPr lang="en-US" dirty="0"/>
          </a:p>
        </p:txBody>
      </p:sp>
      <p:sp>
        <p:nvSpPr>
          <p:cNvPr id="4" name="Content Placeholder 3"/>
          <p:cNvSpPr>
            <a:spLocks noGrp="1"/>
          </p:cNvSpPr>
          <p:nvPr>
            <p:ph idx="1"/>
          </p:nvPr>
        </p:nvSpPr>
        <p:spPr>
          <a:xfrm>
            <a:off x="609600" y="861219"/>
            <a:ext cx="10972800" cy="4525962"/>
          </a:xfrm>
        </p:spPr>
        <p:txBody>
          <a:bodyPr/>
          <a:lstStyle/>
          <a:p>
            <a:pPr algn="r" rtl="1"/>
            <a:r>
              <a:rPr lang="fa-IR" dirty="0"/>
              <a:t>4- دگزامتازون :  سبب کاهش پرولاکتین در مادر مخصوصا در هفته اول تولد می شود . ترشح دارو در شیرمادر کم است و در مصرف کوتاه مدت عارضه ای دیده نشده است                                                     </a:t>
            </a:r>
          </a:p>
          <a:p>
            <a:pPr algn="r" rtl="1"/>
            <a:r>
              <a:rPr lang="fa-IR" dirty="0"/>
              <a:t>5- متیل پردنیزولون : ترشح دارو در شیر مادر کم است و عارضه جانبی گزارش نشده است لذا شیردهی بی خطر است</a:t>
            </a:r>
          </a:p>
          <a:p>
            <a:pPr algn="r" rtl="1"/>
            <a:r>
              <a:rPr lang="fa-IR" dirty="0"/>
              <a:t>6- فاویپیراویر : یک داروی ضد ویروس ابولا است . وزن مولکولی کوچکی دارد و شصت در صد مقدار جذب شده با پروتیین پلاسما متصل می شود لذا مقدار کمی از دارو در شیر مادر وارد می شود .از عوارض دارو افزایش آنزیم های کبدی . علایم گوارشی و افزایش سطح اسید اوریک سرم می باشد . لذا شیرخوار باید از نظر عوارض کنترل گردد . لذا دارو از نظر شیردهی در ردیف غیر طبقه بندی شده قرار دارد .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err="1"/>
              <a:t>Metronidazole</a:t>
            </a:r>
            <a:endParaRPr lang="en-US" dirty="0"/>
          </a:p>
        </p:txBody>
      </p:sp>
      <p:sp>
        <p:nvSpPr>
          <p:cNvPr id="3" name="Content Placeholder 2"/>
          <p:cNvSpPr>
            <a:spLocks noGrp="1"/>
          </p:cNvSpPr>
          <p:nvPr>
            <p:ph idx="1"/>
          </p:nvPr>
        </p:nvSpPr>
        <p:spPr/>
        <p:txBody>
          <a:bodyPr>
            <a:normAutofit fontScale="92500" lnSpcReduction="10000"/>
          </a:bodyPr>
          <a:lstStyle/>
          <a:p>
            <a:r>
              <a:rPr lang="en-US" dirty="0"/>
              <a:t>1- LRC : L2 </a:t>
            </a:r>
          </a:p>
          <a:p>
            <a:r>
              <a:rPr lang="en-US" dirty="0"/>
              <a:t>2- RID : 12.6- 13.5%  . </a:t>
            </a:r>
            <a:r>
              <a:rPr lang="en-US" dirty="0" err="1"/>
              <a:t>Metronidazole</a:t>
            </a:r>
            <a:r>
              <a:rPr lang="en-US" dirty="0"/>
              <a:t>  absorption is time, dose, and rout of administration  dependent. Following 2 gr. oral dose milk levels were reported to peak at 50-57 mg/l at 2 hrs, 19mg/l at 12hrs ,10mg/l at 24hrs . </a:t>
            </a:r>
          </a:p>
          <a:p>
            <a:r>
              <a:rPr lang="en-US" dirty="0"/>
              <a:t>3-Pediatric concerns : diarrhea , lactose intolerance.</a:t>
            </a:r>
          </a:p>
          <a:p>
            <a:r>
              <a:rPr lang="en-US" dirty="0"/>
              <a:t>4- Infant monitoring : dry mouth , vomiting, diarrhea , change in GI flora ,brown urine , rash. </a:t>
            </a:r>
          </a:p>
          <a:p>
            <a:r>
              <a:rPr lang="en-US" dirty="0"/>
              <a:t>5- Interruption of breastfeeding for 12-24 hrs after a 2 gr. single  oral dose of </a:t>
            </a:r>
            <a:r>
              <a:rPr lang="en-US" dirty="0" err="1"/>
              <a:t>metronidazole</a:t>
            </a:r>
            <a:endParaRPr lang="en-US" dirty="0"/>
          </a:p>
        </p:txBody>
      </p:sp>
    </p:spTree>
    <p:extLst>
      <p:ext uri="{BB962C8B-B14F-4D97-AF65-F5344CB8AC3E}">
        <p14:creationId xmlns:p14="http://schemas.microsoft.com/office/powerpoint/2010/main" val="38741783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Tetracycline</a:t>
            </a:r>
          </a:p>
        </p:txBody>
      </p:sp>
      <p:sp>
        <p:nvSpPr>
          <p:cNvPr id="3" name="Content Placeholder 2"/>
          <p:cNvSpPr>
            <a:spLocks noGrp="1"/>
          </p:cNvSpPr>
          <p:nvPr>
            <p:ph idx="1"/>
          </p:nvPr>
        </p:nvSpPr>
        <p:spPr/>
        <p:txBody>
          <a:bodyPr/>
          <a:lstStyle/>
          <a:p>
            <a:r>
              <a:rPr lang="en-US" dirty="0"/>
              <a:t>1- LRC : L3 </a:t>
            </a:r>
          </a:p>
          <a:p>
            <a:r>
              <a:rPr lang="en-US" dirty="0"/>
              <a:t>2- RID : 0.6% </a:t>
            </a:r>
          </a:p>
          <a:p>
            <a:r>
              <a:rPr lang="en-US" dirty="0"/>
              <a:t>3- Pediatric concerns : None reported via milk </a:t>
            </a:r>
          </a:p>
          <a:p>
            <a:r>
              <a:rPr lang="en-US" dirty="0"/>
              <a:t>4- Infant monitoring : Vomiting , diarrhea , change in GI flora , rash, prolonged exposure may lead to dental staining , and decreased bone growth.</a:t>
            </a:r>
          </a:p>
        </p:txBody>
      </p:sp>
    </p:spTree>
    <p:extLst>
      <p:ext uri="{BB962C8B-B14F-4D97-AF65-F5344CB8AC3E}">
        <p14:creationId xmlns:p14="http://schemas.microsoft.com/office/powerpoint/2010/main" val="8925898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016000" y="685800"/>
          <a:ext cx="10668000" cy="5074683"/>
        </p:xfrm>
        <a:graphic>
          <a:graphicData uri="http://schemas.openxmlformats.org/drawingml/2006/table">
            <a:tbl>
              <a:tblPr/>
              <a:tblGrid>
                <a:gridCol w="1320716">
                  <a:extLst>
                    <a:ext uri="{9D8B030D-6E8A-4147-A177-3AD203B41FA5}">
                      <a16:colId xmlns:a16="http://schemas.microsoft.com/office/drawing/2014/main" val="20000"/>
                    </a:ext>
                  </a:extLst>
                </a:gridCol>
                <a:gridCol w="6556861">
                  <a:extLst>
                    <a:ext uri="{9D8B030D-6E8A-4147-A177-3AD203B41FA5}">
                      <a16:colId xmlns:a16="http://schemas.microsoft.com/office/drawing/2014/main" val="20001"/>
                    </a:ext>
                  </a:extLst>
                </a:gridCol>
                <a:gridCol w="2790423">
                  <a:extLst>
                    <a:ext uri="{9D8B030D-6E8A-4147-A177-3AD203B41FA5}">
                      <a16:colId xmlns:a16="http://schemas.microsoft.com/office/drawing/2014/main" val="20002"/>
                    </a:ext>
                  </a:extLst>
                </a:gridCol>
              </a:tblGrid>
              <a:tr h="609600">
                <a:tc>
                  <a:txBody>
                    <a:bodyPr/>
                    <a:lstStyle/>
                    <a:p>
                      <a:pPr marL="0" marR="0">
                        <a:lnSpc>
                          <a:spcPct val="115000"/>
                        </a:lnSpc>
                        <a:spcBef>
                          <a:spcPts val="0"/>
                        </a:spcBef>
                        <a:spcAft>
                          <a:spcPts val="0"/>
                        </a:spcAft>
                      </a:pPr>
                      <a:r>
                        <a:rPr lang="en-US" sz="1800" b="1" dirty="0">
                          <a:solidFill>
                            <a:srgbClr val="221E1F"/>
                          </a:solidFill>
                          <a:latin typeface="Palatino"/>
                          <a:ea typeface="Calibri"/>
                          <a:cs typeface="Palatino"/>
                        </a:rPr>
                        <a:t>TABLE 2. </a:t>
                      </a:r>
                      <a:endParaRPr lang="en-US" sz="1800" b="1" dirty="0">
                        <a:solidFill>
                          <a:srgbClr val="000000"/>
                        </a:solidFill>
                        <a:latin typeface="Palatino"/>
                        <a:ea typeface="Calibri"/>
                        <a:cs typeface="Palatino"/>
                      </a:endParaRPr>
                    </a:p>
                  </a:txBody>
                  <a:tcPr marL="90283" marR="90283" marT="0" marB="0">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b="1" dirty="0">
                          <a:solidFill>
                            <a:srgbClr val="221E1F"/>
                          </a:solidFill>
                          <a:latin typeface="Palatino"/>
                          <a:ea typeface="Calibri"/>
                          <a:cs typeface="Palatino"/>
                        </a:rPr>
                        <a:t>Drugs of Abuse for Which Adverse Effects on the Infant During Breastfeeding Have Been Reported* </a:t>
                      </a:r>
                      <a:endParaRPr lang="en-US" sz="1800" b="1" dirty="0">
                        <a:solidFill>
                          <a:srgbClr val="000000"/>
                        </a:solidFill>
                        <a:latin typeface="Palatino"/>
                        <a:ea typeface="Calibri"/>
                        <a:cs typeface="Palatino"/>
                      </a:endParaRPr>
                    </a:p>
                  </a:txBody>
                  <a:tcPr marL="90283" marR="90283"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260014">
                <a:tc>
                  <a:txBody>
                    <a:bodyPr/>
                    <a:lstStyle/>
                    <a:p>
                      <a:pPr marL="0" marR="0">
                        <a:lnSpc>
                          <a:spcPct val="115000"/>
                        </a:lnSpc>
                        <a:spcBef>
                          <a:spcPts val="0"/>
                        </a:spcBef>
                        <a:spcAft>
                          <a:spcPts val="0"/>
                        </a:spcAft>
                      </a:pPr>
                      <a:r>
                        <a:rPr lang="en-US" sz="1800">
                          <a:solidFill>
                            <a:srgbClr val="221E1F"/>
                          </a:solidFill>
                          <a:latin typeface="Palatino"/>
                          <a:ea typeface="Calibri"/>
                          <a:cs typeface="Palatino"/>
                        </a:rPr>
                        <a:t>Drug </a:t>
                      </a:r>
                      <a:endParaRPr lang="en-US" sz="1800">
                        <a:solidFill>
                          <a:srgbClr val="000000"/>
                        </a:solidFill>
                        <a:latin typeface="Palatino"/>
                        <a:ea typeface="Calibri"/>
                        <a:cs typeface="Palatino"/>
                      </a:endParaRPr>
                    </a:p>
                  </a:txBody>
                  <a:tcPr marL="90283" marR="902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solidFill>
                            <a:srgbClr val="221E1F"/>
                          </a:solidFill>
                          <a:latin typeface="Palatino"/>
                          <a:ea typeface="Calibri"/>
                          <a:cs typeface="Palatino"/>
                        </a:rPr>
                        <a:t>Reported Effect or Reasons for Concern </a:t>
                      </a:r>
                      <a:endParaRPr lang="en-US" sz="1800" dirty="0">
                        <a:solidFill>
                          <a:srgbClr val="000000"/>
                        </a:solidFill>
                        <a:latin typeface="Palatino"/>
                        <a:ea typeface="Calibri"/>
                        <a:cs typeface="Palatino"/>
                      </a:endParaRPr>
                    </a:p>
                  </a:txBody>
                  <a:tcPr marL="90283" marR="902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221E1F"/>
                          </a:solidFill>
                          <a:latin typeface="Palatino"/>
                          <a:ea typeface="Calibri"/>
                          <a:cs typeface="Palatino"/>
                        </a:rPr>
                        <a:t>Reference No. </a:t>
                      </a:r>
                      <a:endParaRPr lang="en-US" sz="1800" dirty="0">
                        <a:solidFill>
                          <a:srgbClr val="000000"/>
                        </a:solidFill>
                        <a:latin typeface="Palatino"/>
                        <a:ea typeface="Calibri"/>
                        <a:cs typeface="Palatino"/>
                      </a:endParaRPr>
                    </a:p>
                  </a:txBody>
                  <a:tcPr marL="90283" marR="902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20027">
                <a:tc>
                  <a:txBody>
                    <a:bodyPr/>
                    <a:lstStyle/>
                    <a:p>
                      <a:pPr marL="0" marR="0">
                        <a:lnSpc>
                          <a:spcPct val="115000"/>
                        </a:lnSpc>
                        <a:spcBef>
                          <a:spcPts val="0"/>
                        </a:spcBef>
                        <a:spcAft>
                          <a:spcPts val="0"/>
                        </a:spcAft>
                      </a:pPr>
                      <a:r>
                        <a:rPr lang="en-US" sz="1800">
                          <a:solidFill>
                            <a:srgbClr val="221E1F"/>
                          </a:solidFill>
                          <a:latin typeface="Palatino"/>
                          <a:ea typeface="Calibri"/>
                          <a:cs typeface="Palatino"/>
                        </a:rPr>
                        <a:t>Amphetamine† </a:t>
                      </a:r>
                      <a:endParaRPr lang="en-US" sz="1800">
                        <a:solidFill>
                          <a:srgbClr val="000000"/>
                        </a:solidFill>
                        <a:latin typeface="Palatino"/>
                        <a:ea typeface="Calibri"/>
                        <a:cs typeface="Palatino"/>
                      </a:endParaRPr>
                    </a:p>
                  </a:txBody>
                  <a:tcPr marL="90283" marR="9028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800" dirty="0">
                          <a:solidFill>
                            <a:srgbClr val="221E1F"/>
                          </a:solidFill>
                          <a:latin typeface="Palatino"/>
                          <a:ea typeface="Calibri"/>
                          <a:cs typeface="Palatino"/>
                        </a:rPr>
                        <a:t>Irritability, poor sleeping pattern </a:t>
                      </a:r>
                      <a:endParaRPr lang="en-US" sz="1800" dirty="0">
                        <a:solidFill>
                          <a:srgbClr val="000000"/>
                        </a:solidFill>
                        <a:latin typeface="Palatino"/>
                        <a:ea typeface="Calibri"/>
                        <a:cs typeface="Palatino"/>
                      </a:endParaRPr>
                    </a:p>
                  </a:txBody>
                  <a:tcPr marL="90283" marR="9028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800" dirty="0">
                          <a:solidFill>
                            <a:srgbClr val="221E1F"/>
                          </a:solidFill>
                          <a:latin typeface="Palatino"/>
                          <a:ea typeface="Calibri"/>
                          <a:cs typeface="Palatino"/>
                        </a:rPr>
                        <a:t>32 </a:t>
                      </a:r>
                      <a:endParaRPr lang="en-US" sz="1800" dirty="0">
                        <a:solidFill>
                          <a:srgbClr val="000000"/>
                        </a:solidFill>
                        <a:latin typeface="Palatino"/>
                        <a:ea typeface="Calibri"/>
                        <a:cs typeface="Palatino"/>
                      </a:endParaRPr>
                    </a:p>
                  </a:txBody>
                  <a:tcPr marL="90283" marR="90283"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2"/>
                  </a:ext>
                </a:extLst>
              </a:tr>
              <a:tr h="260014">
                <a:tc>
                  <a:txBody>
                    <a:bodyPr/>
                    <a:lstStyle/>
                    <a:p>
                      <a:pPr marL="0" marR="0">
                        <a:lnSpc>
                          <a:spcPct val="115000"/>
                        </a:lnSpc>
                        <a:spcBef>
                          <a:spcPts val="0"/>
                        </a:spcBef>
                        <a:spcAft>
                          <a:spcPts val="0"/>
                        </a:spcAft>
                      </a:pPr>
                      <a:r>
                        <a:rPr lang="en-US" sz="1800">
                          <a:solidFill>
                            <a:srgbClr val="221E1F"/>
                          </a:solidFill>
                          <a:latin typeface="Palatino"/>
                          <a:ea typeface="Calibri"/>
                          <a:cs typeface="Palatino"/>
                        </a:rPr>
                        <a:t>Cocaine </a:t>
                      </a:r>
                      <a:endParaRPr lang="en-US" sz="180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nSpc>
                          <a:spcPct val="115000"/>
                        </a:lnSpc>
                        <a:spcBef>
                          <a:spcPts val="0"/>
                        </a:spcBef>
                        <a:spcAft>
                          <a:spcPts val="0"/>
                        </a:spcAft>
                      </a:pPr>
                      <a:r>
                        <a:rPr lang="en-US" sz="1800" dirty="0">
                          <a:solidFill>
                            <a:srgbClr val="221E1F"/>
                          </a:solidFill>
                          <a:latin typeface="Palatino"/>
                          <a:ea typeface="Calibri"/>
                          <a:cs typeface="Palatino"/>
                        </a:rPr>
                        <a:t>Cocaine intoxication: irritability, vomiting, diarrhea, </a:t>
                      </a:r>
                      <a:endParaRPr lang="en-US" sz="1800" dirty="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gn="ctr">
                        <a:lnSpc>
                          <a:spcPct val="115000"/>
                        </a:lnSpc>
                        <a:spcBef>
                          <a:spcPts val="0"/>
                        </a:spcBef>
                        <a:spcAft>
                          <a:spcPts val="0"/>
                        </a:spcAft>
                      </a:pPr>
                      <a:r>
                        <a:rPr lang="en-US" sz="1800" dirty="0">
                          <a:solidFill>
                            <a:srgbClr val="221E1F"/>
                          </a:solidFill>
                          <a:latin typeface="Palatino"/>
                          <a:ea typeface="Calibri"/>
                          <a:cs typeface="Palatino"/>
                        </a:rPr>
                        <a:t>33 </a:t>
                      </a:r>
                      <a:endParaRPr lang="en-US" sz="1800" dirty="0">
                        <a:solidFill>
                          <a:srgbClr val="000000"/>
                        </a:solidFill>
                        <a:latin typeface="Palatino"/>
                        <a:ea typeface="Calibri"/>
                        <a:cs typeface="Palatino"/>
                      </a:endParaRPr>
                    </a:p>
                  </a:txBody>
                  <a:tcPr marL="90283" marR="90283" marT="0" marB="0">
                    <a:lnL>
                      <a:noFill/>
                    </a:lnL>
                    <a:lnR>
                      <a:noFill/>
                    </a:lnR>
                    <a:lnT>
                      <a:noFill/>
                    </a:lnT>
                    <a:lnB>
                      <a:noFill/>
                    </a:lnB>
                  </a:tcPr>
                </a:tc>
                <a:extLst>
                  <a:ext uri="{0D108BD9-81ED-4DB2-BD59-A6C34878D82A}">
                    <a16:rowId xmlns:a16="http://schemas.microsoft.com/office/drawing/2014/main" val="10003"/>
                  </a:ext>
                </a:extLst>
              </a:tr>
              <a:tr h="260014">
                <a:tc>
                  <a:txBody>
                    <a:bodyPr/>
                    <a:lstStyle/>
                    <a:p>
                      <a:pPr marL="0" marR="0">
                        <a:lnSpc>
                          <a:spcPct val="115000"/>
                        </a:lnSpc>
                        <a:spcBef>
                          <a:spcPts val="0"/>
                        </a:spcBef>
                        <a:spcAft>
                          <a:spcPts val="0"/>
                        </a:spcAft>
                      </a:pPr>
                      <a:endParaRPr lang="en-US" sz="1800">
                        <a:solidFill>
                          <a:srgbClr val="000000"/>
                        </a:solidFill>
                        <a:latin typeface="Palatino"/>
                        <a:ea typeface="Calibri"/>
                        <a:cs typeface="Arial"/>
                      </a:endParaRPr>
                    </a:p>
                  </a:txBody>
                  <a:tcPr marL="90283" marR="90283" marT="0" marB="0">
                    <a:lnL>
                      <a:noFill/>
                    </a:lnL>
                    <a:lnR>
                      <a:noFill/>
                    </a:lnR>
                    <a:lnT>
                      <a:noFill/>
                    </a:lnT>
                    <a:lnB>
                      <a:noFill/>
                    </a:lnB>
                  </a:tcPr>
                </a:tc>
                <a:tc>
                  <a:txBody>
                    <a:bodyPr/>
                    <a:lstStyle/>
                    <a:p>
                      <a:pPr marL="0" marR="0">
                        <a:lnSpc>
                          <a:spcPct val="115000"/>
                        </a:lnSpc>
                        <a:spcBef>
                          <a:spcPts val="0"/>
                        </a:spcBef>
                        <a:spcAft>
                          <a:spcPts val="0"/>
                        </a:spcAft>
                      </a:pPr>
                      <a:r>
                        <a:rPr lang="en-US" sz="1800" dirty="0">
                          <a:solidFill>
                            <a:srgbClr val="221E1F"/>
                          </a:solidFill>
                          <a:latin typeface="Palatino"/>
                          <a:ea typeface="Calibri"/>
                          <a:cs typeface="Palatino"/>
                        </a:rPr>
                        <a:t>tremulousness, seizures </a:t>
                      </a:r>
                      <a:endParaRPr lang="en-US" sz="1800" dirty="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gn="ctr">
                        <a:lnSpc>
                          <a:spcPct val="115000"/>
                        </a:lnSpc>
                        <a:spcBef>
                          <a:spcPts val="0"/>
                        </a:spcBef>
                        <a:spcAft>
                          <a:spcPts val="0"/>
                        </a:spcAft>
                      </a:pPr>
                      <a:endParaRPr lang="en-US" sz="1800" dirty="0">
                        <a:solidFill>
                          <a:srgbClr val="000000"/>
                        </a:solidFill>
                        <a:latin typeface="Palatino"/>
                        <a:ea typeface="Calibri"/>
                        <a:cs typeface="Arial"/>
                      </a:endParaRPr>
                    </a:p>
                  </a:txBody>
                  <a:tcPr marL="90283" marR="90283" marT="0" marB="0">
                    <a:lnL>
                      <a:noFill/>
                    </a:lnL>
                    <a:lnR>
                      <a:noFill/>
                    </a:lnR>
                    <a:lnT>
                      <a:noFill/>
                    </a:lnT>
                    <a:lnB>
                      <a:noFill/>
                    </a:lnB>
                  </a:tcPr>
                </a:tc>
                <a:extLst>
                  <a:ext uri="{0D108BD9-81ED-4DB2-BD59-A6C34878D82A}">
                    <a16:rowId xmlns:a16="http://schemas.microsoft.com/office/drawing/2014/main" val="10004"/>
                  </a:ext>
                </a:extLst>
              </a:tr>
              <a:tr h="260014">
                <a:tc>
                  <a:txBody>
                    <a:bodyPr/>
                    <a:lstStyle/>
                    <a:p>
                      <a:pPr marL="0" marR="0">
                        <a:lnSpc>
                          <a:spcPct val="115000"/>
                        </a:lnSpc>
                        <a:spcBef>
                          <a:spcPts val="0"/>
                        </a:spcBef>
                        <a:spcAft>
                          <a:spcPts val="0"/>
                        </a:spcAft>
                      </a:pPr>
                      <a:r>
                        <a:rPr lang="en-US" sz="1800" dirty="0">
                          <a:solidFill>
                            <a:srgbClr val="221E1F"/>
                          </a:solidFill>
                          <a:latin typeface="Palatino"/>
                          <a:ea typeface="Calibri"/>
                          <a:cs typeface="Palatino"/>
                        </a:rPr>
                        <a:t>Heroin </a:t>
                      </a:r>
                      <a:endParaRPr lang="en-US" sz="1800" dirty="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nSpc>
                          <a:spcPct val="115000"/>
                        </a:lnSpc>
                        <a:spcBef>
                          <a:spcPts val="0"/>
                        </a:spcBef>
                        <a:spcAft>
                          <a:spcPts val="0"/>
                        </a:spcAft>
                      </a:pPr>
                      <a:r>
                        <a:rPr lang="en-US" sz="1800" dirty="0">
                          <a:solidFill>
                            <a:srgbClr val="221E1F"/>
                          </a:solidFill>
                          <a:latin typeface="Palatino"/>
                          <a:ea typeface="Calibri"/>
                          <a:cs typeface="Palatino"/>
                        </a:rPr>
                        <a:t>Tremors, restlessness, vomiting, poor feeding </a:t>
                      </a:r>
                      <a:endParaRPr lang="en-US" sz="1800" dirty="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gn="ctr">
                        <a:lnSpc>
                          <a:spcPct val="115000"/>
                        </a:lnSpc>
                        <a:spcBef>
                          <a:spcPts val="0"/>
                        </a:spcBef>
                        <a:spcAft>
                          <a:spcPts val="0"/>
                        </a:spcAft>
                      </a:pPr>
                      <a:r>
                        <a:rPr lang="en-US" sz="1800" dirty="0">
                          <a:solidFill>
                            <a:srgbClr val="221E1F"/>
                          </a:solidFill>
                          <a:latin typeface="Palatino"/>
                          <a:ea typeface="Calibri"/>
                          <a:cs typeface="Palatino"/>
                        </a:rPr>
                        <a:t>34 </a:t>
                      </a:r>
                      <a:endParaRPr lang="en-US" sz="1800" dirty="0">
                        <a:solidFill>
                          <a:srgbClr val="000000"/>
                        </a:solidFill>
                        <a:latin typeface="Palatino"/>
                        <a:ea typeface="Calibri"/>
                        <a:cs typeface="Palatino"/>
                      </a:endParaRPr>
                    </a:p>
                  </a:txBody>
                  <a:tcPr marL="90283" marR="90283" marT="0" marB="0">
                    <a:lnL>
                      <a:noFill/>
                    </a:lnL>
                    <a:lnR>
                      <a:noFill/>
                    </a:lnR>
                    <a:lnT>
                      <a:noFill/>
                    </a:lnT>
                    <a:lnB>
                      <a:noFill/>
                    </a:lnB>
                  </a:tcPr>
                </a:tc>
                <a:extLst>
                  <a:ext uri="{0D108BD9-81ED-4DB2-BD59-A6C34878D82A}">
                    <a16:rowId xmlns:a16="http://schemas.microsoft.com/office/drawing/2014/main" val="10005"/>
                  </a:ext>
                </a:extLst>
              </a:tr>
              <a:tr h="520027">
                <a:tc>
                  <a:txBody>
                    <a:bodyPr/>
                    <a:lstStyle/>
                    <a:p>
                      <a:pPr marL="0" marR="0">
                        <a:lnSpc>
                          <a:spcPct val="115000"/>
                        </a:lnSpc>
                        <a:spcBef>
                          <a:spcPts val="0"/>
                        </a:spcBef>
                        <a:spcAft>
                          <a:spcPts val="0"/>
                        </a:spcAft>
                      </a:pPr>
                      <a:r>
                        <a:rPr lang="en-US" sz="1800">
                          <a:solidFill>
                            <a:srgbClr val="221E1F"/>
                          </a:solidFill>
                          <a:latin typeface="Palatino"/>
                          <a:ea typeface="Calibri"/>
                          <a:cs typeface="Palatino"/>
                        </a:rPr>
                        <a:t>Marijuana </a:t>
                      </a:r>
                      <a:endParaRPr lang="en-US" sz="180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nSpc>
                          <a:spcPct val="115000"/>
                        </a:lnSpc>
                        <a:spcBef>
                          <a:spcPts val="0"/>
                        </a:spcBef>
                        <a:spcAft>
                          <a:spcPts val="0"/>
                        </a:spcAft>
                      </a:pPr>
                      <a:r>
                        <a:rPr lang="en-US" sz="1800" dirty="0">
                          <a:solidFill>
                            <a:srgbClr val="221E1F"/>
                          </a:solidFill>
                          <a:latin typeface="Palatino"/>
                          <a:ea typeface="Calibri"/>
                          <a:cs typeface="Palatino"/>
                        </a:rPr>
                        <a:t>Only 1 report in literature; no effect mentioned; very long </a:t>
                      </a:r>
                      <a:endParaRPr lang="en-US" sz="1800" dirty="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gn="ctr">
                        <a:lnSpc>
                          <a:spcPct val="115000"/>
                        </a:lnSpc>
                        <a:spcBef>
                          <a:spcPts val="0"/>
                        </a:spcBef>
                        <a:spcAft>
                          <a:spcPts val="0"/>
                        </a:spcAft>
                      </a:pPr>
                      <a:r>
                        <a:rPr lang="en-US" sz="1800" dirty="0">
                          <a:solidFill>
                            <a:srgbClr val="221E1F"/>
                          </a:solidFill>
                          <a:latin typeface="Palatino"/>
                          <a:ea typeface="Calibri"/>
                          <a:cs typeface="Palatino"/>
                        </a:rPr>
                        <a:t>35 </a:t>
                      </a:r>
                      <a:endParaRPr lang="en-US" sz="1800" dirty="0">
                        <a:solidFill>
                          <a:srgbClr val="000000"/>
                        </a:solidFill>
                        <a:latin typeface="Palatino"/>
                        <a:ea typeface="Calibri"/>
                        <a:cs typeface="Palatino"/>
                      </a:endParaRPr>
                    </a:p>
                  </a:txBody>
                  <a:tcPr marL="90283" marR="90283" marT="0" marB="0">
                    <a:lnL>
                      <a:noFill/>
                    </a:lnL>
                    <a:lnR>
                      <a:noFill/>
                    </a:lnR>
                    <a:lnT>
                      <a:noFill/>
                    </a:lnT>
                    <a:lnB>
                      <a:noFill/>
                    </a:lnB>
                  </a:tcPr>
                </a:tc>
                <a:extLst>
                  <a:ext uri="{0D108BD9-81ED-4DB2-BD59-A6C34878D82A}">
                    <a16:rowId xmlns:a16="http://schemas.microsoft.com/office/drawing/2014/main" val="10006"/>
                  </a:ext>
                </a:extLst>
              </a:tr>
              <a:tr h="260014">
                <a:tc>
                  <a:txBody>
                    <a:bodyPr/>
                    <a:lstStyle/>
                    <a:p>
                      <a:pPr marL="0" marR="0">
                        <a:lnSpc>
                          <a:spcPct val="115000"/>
                        </a:lnSpc>
                        <a:spcBef>
                          <a:spcPts val="0"/>
                        </a:spcBef>
                        <a:spcAft>
                          <a:spcPts val="0"/>
                        </a:spcAft>
                      </a:pPr>
                      <a:endParaRPr lang="en-US" sz="1800">
                        <a:solidFill>
                          <a:srgbClr val="000000"/>
                        </a:solidFill>
                        <a:latin typeface="Palatino"/>
                        <a:ea typeface="Calibri"/>
                        <a:cs typeface="Arial"/>
                      </a:endParaRPr>
                    </a:p>
                  </a:txBody>
                  <a:tcPr marL="90283" marR="90283" marT="0" marB="0">
                    <a:lnL>
                      <a:noFill/>
                    </a:lnL>
                    <a:lnR>
                      <a:noFill/>
                    </a:lnR>
                    <a:lnT>
                      <a:noFill/>
                    </a:lnT>
                    <a:lnB>
                      <a:noFill/>
                    </a:lnB>
                  </a:tcPr>
                </a:tc>
                <a:tc>
                  <a:txBody>
                    <a:bodyPr/>
                    <a:lstStyle/>
                    <a:p>
                      <a:pPr marL="0" marR="0">
                        <a:lnSpc>
                          <a:spcPct val="115000"/>
                        </a:lnSpc>
                        <a:spcBef>
                          <a:spcPts val="0"/>
                        </a:spcBef>
                        <a:spcAft>
                          <a:spcPts val="0"/>
                        </a:spcAft>
                      </a:pPr>
                      <a:r>
                        <a:rPr lang="en-US" sz="1800" dirty="0">
                          <a:solidFill>
                            <a:srgbClr val="221E1F"/>
                          </a:solidFill>
                          <a:latin typeface="Palatino"/>
                          <a:ea typeface="Calibri"/>
                          <a:cs typeface="Palatino"/>
                        </a:rPr>
                        <a:t>half-life for some components </a:t>
                      </a:r>
                      <a:endParaRPr lang="en-US" sz="1800" dirty="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gn="ctr">
                        <a:lnSpc>
                          <a:spcPct val="115000"/>
                        </a:lnSpc>
                        <a:spcBef>
                          <a:spcPts val="0"/>
                        </a:spcBef>
                        <a:spcAft>
                          <a:spcPts val="0"/>
                        </a:spcAft>
                      </a:pPr>
                      <a:endParaRPr lang="en-US" sz="1800" dirty="0">
                        <a:solidFill>
                          <a:srgbClr val="000000"/>
                        </a:solidFill>
                        <a:latin typeface="Palatino"/>
                        <a:ea typeface="Calibri"/>
                        <a:cs typeface="Arial"/>
                      </a:endParaRPr>
                    </a:p>
                  </a:txBody>
                  <a:tcPr marL="90283" marR="90283" marT="0" marB="0">
                    <a:lnL>
                      <a:noFill/>
                    </a:lnL>
                    <a:lnR>
                      <a:noFill/>
                    </a:lnR>
                    <a:lnT>
                      <a:noFill/>
                    </a:lnT>
                    <a:lnB>
                      <a:noFill/>
                    </a:lnB>
                  </a:tcPr>
                </a:tc>
                <a:extLst>
                  <a:ext uri="{0D108BD9-81ED-4DB2-BD59-A6C34878D82A}">
                    <a16:rowId xmlns:a16="http://schemas.microsoft.com/office/drawing/2014/main" val="10007"/>
                  </a:ext>
                </a:extLst>
              </a:tr>
              <a:tr h="520027">
                <a:tc>
                  <a:txBody>
                    <a:bodyPr/>
                    <a:lstStyle/>
                    <a:p>
                      <a:pPr marL="0" marR="0">
                        <a:lnSpc>
                          <a:spcPct val="115000"/>
                        </a:lnSpc>
                        <a:spcBef>
                          <a:spcPts val="0"/>
                        </a:spcBef>
                        <a:spcAft>
                          <a:spcPts val="0"/>
                        </a:spcAft>
                      </a:pPr>
                      <a:r>
                        <a:rPr lang="en-US" sz="1800">
                          <a:solidFill>
                            <a:srgbClr val="221E1F"/>
                          </a:solidFill>
                          <a:latin typeface="Palatino"/>
                          <a:ea typeface="Calibri"/>
                          <a:cs typeface="Palatino"/>
                        </a:rPr>
                        <a:t>Phencyclidine </a:t>
                      </a:r>
                      <a:endParaRPr lang="en-US" sz="1800">
                        <a:solidFill>
                          <a:srgbClr val="000000"/>
                        </a:solidFill>
                        <a:latin typeface="Palatino"/>
                        <a:ea typeface="Calibri"/>
                        <a:cs typeface="Palatino"/>
                      </a:endParaRPr>
                    </a:p>
                  </a:txBody>
                  <a:tcPr marL="90283" marR="9028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solidFill>
                            <a:srgbClr val="221E1F"/>
                          </a:solidFill>
                          <a:latin typeface="Palatino"/>
                          <a:ea typeface="Calibri"/>
                          <a:cs typeface="Palatino"/>
                        </a:rPr>
                        <a:t>Potent hallucinogen </a:t>
                      </a:r>
                      <a:endParaRPr lang="en-US" sz="1800" dirty="0">
                        <a:solidFill>
                          <a:srgbClr val="000000"/>
                        </a:solidFill>
                        <a:latin typeface="Palatino"/>
                        <a:ea typeface="Calibri"/>
                        <a:cs typeface="Palatino"/>
                      </a:endParaRPr>
                    </a:p>
                  </a:txBody>
                  <a:tcPr marL="90283" marR="9028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221E1F"/>
                          </a:solidFill>
                          <a:latin typeface="Palatino"/>
                          <a:ea typeface="Calibri"/>
                          <a:cs typeface="Palatino"/>
                        </a:rPr>
                        <a:t>36 </a:t>
                      </a:r>
                      <a:endParaRPr lang="en-US" sz="1800" dirty="0">
                        <a:solidFill>
                          <a:srgbClr val="000000"/>
                        </a:solidFill>
                        <a:latin typeface="Palatino"/>
                        <a:ea typeface="Calibri"/>
                        <a:cs typeface="Palatino"/>
                      </a:endParaRPr>
                    </a:p>
                  </a:txBody>
                  <a:tcPr marL="90283" marR="90283"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520027">
                <a:tc gridSpan="3">
                  <a:txBody>
                    <a:bodyPr/>
                    <a:lstStyle/>
                    <a:p>
                      <a:pPr marL="0" marR="0">
                        <a:lnSpc>
                          <a:spcPct val="115000"/>
                        </a:lnSpc>
                        <a:spcBef>
                          <a:spcPts val="0"/>
                        </a:spcBef>
                        <a:spcAft>
                          <a:spcPts val="0"/>
                        </a:spcAft>
                      </a:pPr>
                      <a:r>
                        <a:rPr lang="en-US" sz="1800" dirty="0">
                          <a:solidFill>
                            <a:srgbClr val="221E1F"/>
                          </a:solidFill>
                          <a:latin typeface="Palatino"/>
                          <a:ea typeface="Calibri"/>
                          <a:cs typeface="Palatino"/>
                        </a:rPr>
                        <a:t>* The Committee on Drugs strongly believes that nursing mothers should not ingest drugs of abuse, because they are hazardous to the </a:t>
                      </a:r>
                      <a:endParaRPr lang="en-US" sz="1800" dirty="0">
                        <a:solidFill>
                          <a:srgbClr val="000000"/>
                        </a:solidFill>
                        <a:latin typeface="Palatino"/>
                        <a:ea typeface="Calibri"/>
                        <a:cs typeface="Palatino"/>
                      </a:endParaRPr>
                    </a:p>
                  </a:txBody>
                  <a:tcPr marL="90283" marR="90283"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9"/>
                  </a:ext>
                </a:extLst>
              </a:tr>
              <a:tr h="260014">
                <a:tc gridSpan="3">
                  <a:txBody>
                    <a:bodyPr/>
                    <a:lstStyle/>
                    <a:p>
                      <a:pPr marL="0" marR="0">
                        <a:lnSpc>
                          <a:spcPct val="115000"/>
                        </a:lnSpc>
                        <a:spcBef>
                          <a:spcPts val="0"/>
                        </a:spcBef>
                        <a:spcAft>
                          <a:spcPts val="0"/>
                        </a:spcAft>
                      </a:pPr>
                      <a:r>
                        <a:rPr lang="en-US" sz="1800" dirty="0">
                          <a:solidFill>
                            <a:srgbClr val="221E1F"/>
                          </a:solidFill>
                          <a:latin typeface="Palatino"/>
                          <a:ea typeface="Calibri"/>
                          <a:cs typeface="Palatino"/>
                        </a:rPr>
                        <a:t>nursing infant and to the health of the mother. </a:t>
                      </a:r>
                      <a:endParaRPr lang="en-US" sz="1800" dirty="0">
                        <a:solidFill>
                          <a:srgbClr val="000000"/>
                        </a:solidFill>
                        <a:latin typeface="Palatino"/>
                        <a:ea typeface="Calibri"/>
                        <a:cs typeface="Palatino"/>
                      </a:endParaRPr>
                    </a:p>
                  </a:txBody>
                  <a:tcPr marL="90283" marR="90283" marT="0" marB="0">
                    <a:lnL>
                      <a:noFill/>
                    </a:lnL>
                    <a:lnR>
                      <a:noFill/>
                    </a:lnR>
                    <a:lnT>
                      <a:noFill/>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0"/>
                  </a:ext>
                </a:extLst>
              </a:tr>
              <a:tr h="317804">
                <a:tc gridSpan="3">
                  <a:txBody>
                    <a:bodyPr/>
                    <a:lstStyle/>
                    <a:p>
                      <a:pPr marL="0" marR="0">
                        <a:lnSpc>
                          <a:spcPct val="115000"/>
                        </a:lnSpc>
                        <a:spcBef>
                          <a:spcPts val="0"/>
                        </a:spcBef>
                        <a:spcAft>
                          <a:spcPts val="0"/>
                        </a:spcAft>
                      </a:pPr>
                      <a:r>
                        <a:rPr lang="en-US" sz="1800" dirty="0">
                          <a:solidFill>
                            <a:srgbClr val="221E1F"/>
                          </a:solidFill>
                          <a:latin typeface="Palatino"/>
                          <a:ea typeface="Calibri"/>
                          <a:cs typeface="Palatino"/>
                        </a:rPr>
                        <a:t>† Drug is concentrated in human milk. </a:t>
                      </a:r>
                      <a:endParaRPr lang="en-US" sz="1800" dirty="0">
                        <a:solidFill>
                          <a:srgbClr val="000000"/>
                        </a:solidFill>
                        <a:latin typeface="Palatino"/>
                        <a:ea typeface="Calibri"/>
                        <a:cs typeface="Palatino"/>
                      </a:endParaRPr>
                    </a:p>
                  </a:txBody>
                  <a:tcPr marL="90283" marR="90283" marT="0" marB="0">
                    <a:lnL>
                      <a:noFill/>
                    </a:lnL>
                    <a:lnR>
                      <a:noFill/>
                    </a:lnR>
                    <a:lnT>
                      <a:noFill/>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370415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RID            </a:t>
            </a:r>
          </a:p>
        </p:txBody>
      </p:sp>
      <p:sp>
        <p:nvSpPr>
          <p:cNvPr id="3" name="Content Placeholder 2"/>
          <p:cNvSpPr>
            <a:spLocks noGrp="1"/>
          </p:cNvSpPr>
          <p:nvPr>
            <p:ph idx="1"/>
          </p:nvPr>
        </p:nvSpPr>
        <p:spPr/>
        <p:txBody>
          <a:bodyPr/>
          <a:lstStyle/>
          <a:p>
            <a:r>
              <a:rPr lang="en-US" dirty="0"/>
              <a:t>RID less than 10% is acceptable.</a:t>
            </a:r>
          </a:p>
          <a:p>
            <a:r>
              <a:rPr lang="en-US" i="1" dirty="0"/>
              <a:t>RID greater than 25% is unacceptable.</a:t>
            </a:r>
          </a:p>
          <a:p>
            <a:pPr>
              <a:buNone/>
            </a:pPr>
            <a:r>
              <a:rPr lang="en-US" dirty="0"/>
              <a:t>90% of drugs fall below the 10% level</a:t>
            </a:r>
          </a:p>
          <a:p>
            <a:pPr>
              <a:buNone/>
            </a:pPr>
            <a:r>
              <a:rPr lang="en-US" dirty="0"/>
              <a:t>Only 3% of the drugs have RID greater than 25% .</a:t>
            </a:r>
          </a:p>
        </p:txBody>
      </p:sp>
    </p:spTree>
    <p:extLst>
      <p:ext uri="{BB962C8B-B14F-4D97-AF65-F5344CB8AC3E}">
        <p14:creationId xmlns:p14="http://schemas.microsoft.com/office/powerpoint/2010/main" val="10321960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2400" y="1676400"/>
            <a:ext cx="9144000" cy="2677656"/>
          </a:xfrm>
          <a:prstGeom prst="rect">
            <a:avLst/>
          </a:prstGeom>
        </p:spPr>
        <p:txBody>
          <a:bodyPr wrap="square">
            <a:spAutoFit/>
          </a:bodyPr>
          <a:lstStyle/>
          <a:p>
            <a:pPr algn="just" rtl="1"/>
            <a:r>
              <a:rPr lang="fa-IR" sz="2800" b="1" dirty="0"/>
              <a:t>متابوليزم الكل در بالغين حدود 28 گرم در عرض 3 ساعت مي‌باشد لذا مادراني كه مقدار متوسطي الكل مصرف كرده اند ‌ممكن است حدود 2 ساعت پس از مصرف هر وعده الكل به شيردهي اقدام نمايند لذا مادران بايد يا از مصرف الكل و يا شیردهي در حين و يا حداقل 2ساعت پس از مصرف الكل، اجتناب کنند. مصرف‌كنندگان مزمن يا شديد الكل نبايد شيرخوار خود را از شيرمادر تغذيه نمايند. </a:t>
            </a:r>
            <a:endParaRPr lang="en-US" sz="2800" b="1" dirty="0"/>
          </a:p>
        </p:txBody>
      </p:sp>
    </p:spTree>
    <p:extLst>
      <p:ext uri="{BB962C8B-B14F-4D97-AF65-F5344CB8AC3E}">
        <p14:creationId xmlns:p14="http://schemas.microsoft.com/office/powerpoint/2010/main" val="26831750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1"/>
          <p:cNvSpPr>
            <a:spLocks noChangeArrowheads="1"/>
          </p:cNvSpPr>
          <p:nvPr/>
        </p:nvSpPr>
        <p:spPr bwMode="auto">
          <a:xfrm>
            <a:off x="609600" y="2186463"/>
            <a:ext cx="109728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800" b="1" i="0" u="none" strike="noStrike" cap="none" normalizeH="0" baseline="0" dirty="0">
                <a:ln>
                  <a:noFill/>
                </a:ln>
                <a:solidFill>
                  <a:schemeClr val="tx1"/>
                </a:solidFill>
                <a:effectLst/>
                <a:latin typeface="Times New Roman" pitchFamily="18" charset="0"/>
                <a:ea typeface="Calibri" pitchFamily="34" charset="0"/>
              </a:rPr>
              <a:t>سيگار كشيدن در كنار شيرخوار يا منزل يا قبل از شيردهي توصيه نمي‌شود. به مادر سيگاري كه دوست دارد به شيرخوارش شير بدهد. جهت كمك به ترك سيگار پيشنهاد مي‌گردد از برچسب‌هاي تيكوتيني جانشين استفاده نمايد.</a:t>
            </a:r>
            <a:endParaRPr kumimoji="0" lang="fa-IR" sz="2800" b="1" i="0" u="none" strike="noStrike" cap="none" normalizeH="0" baseline="0" dirty="0">
              <a:ln>
                <a:noFill/>
              </a:ln>
              <a:solidFill>
                <a:schemeClr val="tx1"/>
              </a:solidFill>
              <a:effectLst/>
              <a:latin typeface="Arial" pitchFamily="34" charset="0"/>
            </a:endParaRPr>
          </a:p>
        </p:txBody>
      </p:sp>
    </p:spTree>
    <p:extLst>
      <p:ext uri="{BB962C8B-B14F-4D97-AF65-F5344CB8AC3E}">
        <p14:creationId xmlns:p14="http://schemas.microsoft.com/office/powerpoint/2010/main" val="18343656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1"/>
          <p:cNvSpPr>
            <a:spLocks noChangeArrowheads="1"/>
          </p:cNvSpPr>
          <p:nvPr/>
        </p:nvSpPr>
        <p:spPr bwMode="auto">
          <a:xfrm>
            <a:off x="914400" y="975956"/>
            <a:ext cx="105664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rtl="1" fontAlgn="base">
              <a:spcBef>
                <a:spcPct val="0"/>
              </a:spcBef>
              <a:spcAft>
                <a:spcPct val="0"/>
              </a:spcAft>
            </a:pPr>
            <a:r>
              <a:rPr kumimoji="0" lang="fa-IR" sz="2800" b="1" i="0" u="none" strike="noStrike" cap="none" normalizeH="0" baseline="0" dirty="0">
                <a:ln>
                  <a:noFill/>
                </a:ln>
                <a:solidFill>
                  <a:schemeClr val="tx1"/>
                </a:solidFill>
                <a:effectLst/>
                <a:latin typeface="Times New Roman" pitchFamily="18" charset="0"/>
                <a:ea typeface="Calibri" pitchFamily="34" charset="0"/>
              </a:rPr>
              <a:t>كافئين كه مادة طبيعي محرك سيستم عصبي مركزي مي‌باشد در بسياري از غذاها و نوشيدني‌ها وجود دارد. نيمه عمر آن در افراد بالغ </a:t>
            </a:r>
            <a:r>
              <a:rPr lang="fa-IR" sz="2800" b="1" dirty="0">
                <a:latin typeface="Times New Roman" pitchFamily="18" charset="0"/>
                <a:ea typeface="Calibri" pitchFamily="34" charset="0"/>
              </a:rPr>
              <a:t>3تا7</a:t>
            </a:r>
            <a:r>
              <a:rPr kumimoji="0" lang="fa-IR" sz="2800" b="1" i="0" u="none" strike="noStrike" cap="none" normalizeH="0" baseline="0" dirty="0">
                <a:ln>
                  <a:noFill/>
                </a:ln>
                <a:solidFill>
                  <a:schemeClr val="tx1"/>
                </a:solidFill>
                <a:effectLst/>
                <a:latin typeface="Times New Roman" pitchFamily="18" charset="0"/>
                <a:ea typeface="Calibri" pitchFamily="34" charset="0"/>
              </a:rPr>
              <a:t>ساعت ولي در نوزادان تا 97/5ساعت مي‌باشد. نيمه عمر كافئين با افزايش سن كاهش مي‌يابد. به طوري كه در سن 3 تا 5 ماهگي به 14 ساعت و در 6 ماهگي و بالاتر به 6/2 ساعت مي رسد. يك فنجان قهوه، 100 تا 150 ميلي گرم كافئين برحسب </a:t>
            </a:r>
            <a:r>
              <a:rPr lang="fa-IR" sz="2800" b="1" dirty="0">
                <a:latin typeface="Times New Roman" pitchFamily="18" charset="0"/>
                <a:ea typeface="Calibri" pitchFamily="34" charset="0"/>
              </a:rPr>
              <a:t>نو</a:t>
            </a:r>
            <a:r>
              <a:rPr kumimoji="0" lang="fa-IR" sz="2800" b="1" i="0" u="none" strike="noStrike" cap="none" normalizeH="0" baseline="0" dirty="0">
                <a:ln>
                  <a:noFill/>
                </a:ln>
                <a:solidFill>
                  <a:schemeClr val="tx1"/>
                </a:solidFill>
                <a:effectLst/>
                <a:latin typeface="Times New Roman" pitchFamily="18" charset="0"/>
                <a:ea typeface="Calibri" pitchFamily="34" charset="0"/>
              </a:rPr>
              <a:t>ع تهيه و كشور مبدأ، دارد. مقدار كافئين در شيرمادر 60 تا 120 دقيقه بعد از مصرف قهوه به حداكثر مي‌رسد.</a:t>
            </a:r>
            <a:endParaRPr kumimoji="0" lang="en-US" sz="2800" b="1" i="0" u="none" strike="noStrike" cap="none" normalizeH="0" baseline="0" dirty="0">
              <a:ln>
                <a:noFill/>
              </a:ln>
              <a:solidFill>
                <a:schemeClr val="tx1"/>
              </a:solidFill>
              <a:effectLst/>
              <a:latin typeface="Times New Roman" pitchFamily="18" charset="0"/>
              <a:ea typeface="Calibri"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fa-IR" sz="2800" b="1" i="0" u="none" strike="noStrike" cap="none" normalizeH="0" baseline="0" dirty="0">
                <a:ln>
                  <a:noFill/>
                </a:ln>
                <a:solidFill>
                  <a:schemeClr val="tx1"/>
                </a:solidFill>
                <a:effectLst/>
                <a:latin typeface="Times New Roman" pitchFamily="18" charset="0"/>
                <a:ea typeface="Calibri" pitchFamily="34" charset="0"/>
              </a:rPr>
              <a:t>در يك مطالعه از 5 بيمار بعد از مصرف 150 ميلي‌ گرم كافئين، حداكثر غلظت آن در سرم از 2/39تا 4/05ميكروگرم در سي‌سي و حداكثر غلظت آن در شيرمادر از 1/4تا 2/41ميلي گرم در ليتر و نسبت آن در شير به سرم 52% بوده است</a:t>
            </a:r>
            <a:r>
              <a:rPr kumimoji="0" lang="en-US" sz="2800" b="1" i="0" u="none" strike="noStrike" cap="none" normalizeH="0" baseline="0" dirty="0">
                <a:ln>
                  <a:noFill/>
                </a:ln>
                <a:solidFill>
                  <a:schemeClr val="tx1"/>
                </a:solidFill>
                <a:effectLst/>
                <a:latin typeface="Arial" pitchFamily="34" charset="0"/>
              </a:rPr>
              <a:t> </a:t>
            </a:r>
            <a:endParaRPr kumimoji="0" lang="fa-IR" sz="2800" b="1" i="0" u="none" strike="noStrike" cap="none" normalizeH="0" baseline="0" dirty="0">
              <a:ln>
                <a:noFill/>
              </a:ln>
              <a:solidFill>
                <a:schemeClr val="tx1"/>
              </a:solidFill>
              <a:effectLst/>
              <a:latin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dirty="0">
              <a:ln>
                <a:noFill/>
              </a:ln>
              <a:solidFill>
                <a:schemeClr val="tx1"/>
              </a:solidFill>
              <a:effectLst/>
              <a:latin typeface="Arial" pitchFamily="34" charset="0"/>
            </a:endParaRPr>
          </a:p>
        </p:txBody>
      </p:sp>
    </p:spTree>
    <p:extLst>
      <p:ext uri="{BB962C8B-B14F-4D97-AF65-F5344CB8AC3E}">
        <p14:creationId xmlns:p14="http://schemas.microsoft.com/office/powerpoint/2010/main" val="34911533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Water of well</a:t>
            </a:r>
          </a:p>
        </p:txBody>
      </p:sp>
      <p:sp>
        <p:nvSpPr>
          <p:cNvPr id="3" name="Content Placeholder 2"/>
          <p:cNvSpPr>
            <a:spLocks noGrp="1"/>
          </p:cNvSpPr>
          <p:nvPr>
            <p:ph idx="1"/>
          </p:nvPr>
        </p:nvSpPr>
        <p:spPr/>
        <p:txBody>
          <a:bodyPr/>
          <a:lstStyle/>
          <a:p>
            <a:r>
              <a:rPr lang="en-US" dirty="0"/>
              <a:t>The amount of nitrate in the water of well is less than 45 mg/L</a:t>
            </a:r>
          </a:p>
          <a:p>
            <a:r>
              <a:rPr lang="en-US" dirty="0"/>
              <a:t>If mother drinks water with 100 mg/L or less nitrate her infant will not have </a:t>
            </a:r>
            <a:r>
              <a:rPr lang="en-US" dirty="0" err="1"/>
              <a:t>methemoglubinemia</a:t>
            </a:r>
            <a:endParaRPr lang="en-US" dirty="0"/>
          </a:p>
        </p:txBody>
      </p:sp>
    </p:spTree>
    <p:extLst>
      <p:ext uri="{BB962C8B-B14F-4D97-AF65-F5344CB8AC3E}">
        <p14:creationId xmlns:p14="http://schemas.microsoft.com/office/powerpoint/2010/main" val="39458406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716845938"/>
              </p:ext>
            </p:extLst>
          </p:nvPr>
        </p:nvGraphicFramePr>
        <p:xfrm>
          <a:off x="1808480" y="670560"/>
          <a:ext cx="8128000" cy="4272792"/>
        </p:xfrm>
        <a:graphic>
          <a:graphicData uri="http://schemas.openxmlformats.org/drawingml/2006/table">
            <a:tbl>
              <a:tblPr/>
              <a:tblGrid>
                <a:gridCol w="2586144">
                  <a:extLst>
                    <a:ext uri="{9D8B030D-6E8A-4147-A177-3AD203B41FA5}">
                      <a16:colId xmlns:a16="http://schemas.microsoft.com/office/drawing/2014/main" val="20000"/>
                    </a:ext>
                  </a:extLst>
                </a:gridCol>
                <a:gridCol w="4337832">
                  <a:extLst>
                    <a:ext uri="{9D8B030D-6E8A-4147-A177-3AD203B41FA5}">
                      <a16:colId xmlns:a16="http://schemas.microsoft.com/office/drawing/2014/main" val="20001"/>
                    </a:ext>
                  </a:extLst>
                </a:gridCol>
                <a:gridCol w="1204024">
                  <a:extLst>
                    <a:ext uri="{9D8B030D-6E8A-4147-A177-3AD203B41FA5}">
                      <a16:colId xmlns:a16="http://schemas.microsoft.com/office/drawing/2014/main" val="20002"/>
                    </a:ext>
                  </a:extLst>
                </a:gridCol>
              </a:tblGrid>
              <a:tr h="630936">
                <a:tc gridSpan="3">
                  <a:txBody>
                    <a:bodyPr/>
                    <a:lstStyle/>
                    <a:p>
                      <a:pPr marL="0" marR="0">
                        <a:lnSpc>
                          <a:spcPct val="115000"/>
                        </a:lnSpc>
                        <a:spcBef>
                          <a:spcPts val="0"/>
                        </a:spcBef>
                        <a:spcAft>
                          <a:spcPts val="0"/>
                        </a:spcAft>
                      </a:pPr>
                      <a:r>
                        <a:rPr lang="en-US" sz="1800" b="1" dirty="0">
                          <a:solidFill>
                            <a:srgbClr val="221E1F"/>
                          </a:solidFill>
                          <a:latin typeface="Palatino"/>
                          <a:ea typeface="Calibri"/>
                          <a:cs typeface="Palatino"/>
                        </a:rPr>
                        <a:t>TABLE 7. Food and Environmental Agents: Effects on Breastfeeding </a:t>
                      </a:r>
                      <a:endParaRPr lang="en-US" sz="1800" b="1" dirty="0">
                        <a:solidFill>
                          <a:srgbClr val="000000"/>
                        </a:solidFill>
                        <a:latin typeface="Palatino"/>
                        <a:ea typeface="Calibri"/>
                        <a:cs typeface="Palatino"/>
                      </a:endParaRPr>
                    </a:p>
                  </a:txBody>
                  <a:tcPr marL="90283" marR="90283"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83701">
                <a:tc>
                  <a:txBody>
                    <a:bodyPr/>
                    <a:lstStyle/>
                    <a:p>
                      <a:pPr marL="0" marR="0">
                        <a:lnSpc>
                          <a:spcPct val="115000"/>
                        </a:lnSpc>
                        <a:spcBef>
                          <a:spcPts val="0"/>
                        </a:spcBef>
                        <a:spcAft>
                          <a:spcPts val="0"/>
                        </a:spcAft>
                      </a:pPr>
                      <a:r>
                        <a:rPr lang="en-US" sz="1800">
                          <a:solidFill>
                            <a:srgbClr val="221E1F"/>
                          </a:solidFill>
                          <a:latin typeface="Palatino"/>
                          <a:ea typeface="Calibri"/>
                          <a:cs typeface="Palatino"/>
                        </a:rPr>
                        <a:t>Agent </a:t>
                      </a:r>
                      <a:endParaRPr lang="en-US" sz="1800">
                        <a:solidFill>
                          <a:srgbClr val="000000"/>
                        </a:solidFill>
                        <a:latin typeface="Palatino"/>
                        <a:ea typeface="Calibri"/>
                        <a:cs typeface="Palatino"/>
                      </a:endParaRPr>
                    </a:p>
                  </a:txBody>
                  <a:tcPr marL="90283" marR="902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solidFill>
                            <a:srgbClr val="221E1F"/>
                          </a:solidFill>
                          <a:latin typeface="Palatino"/>
                          <a:ea typeface="Calibri"/>
                          <a:cs typeface="Palatino"/>
                        </a:rPr>
                        <a:t>Reported Sign or Symptom in Infant or Effect on Lactation </a:t>
                      </a:r>
                      <a:endParaRPr lang="en-US" sz="1800" dirty="0">
                        <a:solidFill>
                          <a:srgbClr val="000000"/>
                        </a:solidFill>
                        <a:latin typeface="Palatino"/>
                        <a:ea typeface="Calibri"/>
                        <a:cs typeface="Palatino"/>
                      </a:endParaRPr>
                    </a:p>
                  </a:txBody>
                  <a:tcPr marL="90283" marR="902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221E1F"/>
                          </a:solidFill>
                          <a:latin typeface="Palatino"/>
                          <a:ea typeface="Calibri"/>
                          <a:cs typeface="Palatino"/>
                        </a:rPr>
                        <a:t>Reference No. </a:t>
                      </a:r>
                      <a:endParaRPr lang="en-US" sz="1800" dirty="0">
                        <a:solidFill>
                          <a:srgbClr val="000000"/>
                        </a:solidFill>
                        <a:latin typeface="Palatino"/>
                        <a:ea typeface="Calibri"/>
                        <a:cs typeface="Palatino"/>
                      </a:endParaRPr>
                    </a:p>
                  </a:txBody>
                  <a:tcPr marL="90283" marR="902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52353">
                <a:tc>
                  <a:txBody>
                    <a:bodyPr/>
                    <a:lstStyle/>
                    <a:p>
                      <a:pPr marL="0" marR="0">
                        <a:lnSpc>
                          <a:spcPct val="115000"/>
                        </a:lnSpc>
                        <a:spcBef>
                          <a:spcPts val="0"/>
                        </a:spcBef>
                        <a:spcAft>
                          <a:spcPts val="0"/>
                        </a:spcAft>
                      </a:pPr>
                      <a:r>
                        <a:rPr lang="en-US" sz="1800">
                          <a:solidFill>
                            <a:srgbClr val="221E1F"/>
                          </a:solidFill>
                          <a:latin typeface="Palatino"/>
                          <a:ea typeface="Calibri"/>
                          <a:cs typeface="Palatino"/>
                        </a:rPr>
                        <a:t>Aflatoxin </a:t>
                      </a:r>
                      <a:endParaRPr lang="en-US" sz="1800">
                        <a:solidFill>
                          <a:srgbClr val="000000"/>
                        </a:solidFill>
                        <a:latin typeface="Palatino"/>
                        <a:ea typeface="Calibri"/>
                        <a:cs typeface="Palatino"/>
                      </a:endParaRPr>
                    </a:p>
                  </a:txBody>
                  <a:tcPr marL="90283" marR="9028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800" dirty="0">
                          <a:solidFill>
                            <a:srgbClr val="221E1F"/>
                          </a:solidFill>
                          <a:latin typeface="Palatino"/>
                          <a:ea typeface="Calibri"/>
                          <a:cs typeface="Palatino"/>
                        </a:rPr>
                        <a:t>None </a:t>
                      </a:r>
                      <a:endParaRPr lang="en-US" sz="1800" dirty="0">
                        <a:solidFill>
                          <a:srgbClr val="000000"/>
                        </a:solidFill>
                        <a:latin typeface="Palatino"/>
                        <a:ea typeface="Calibri"/>
                        <a:cs typeface="Palatino"/>
                      </a:endParaRPr>
                    </a:p>
                  </a:txBody>
                  <a:tcPr marL="90283" marR="9028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800" dirty="0">
                          <a:solidFill>
                            <a:srgbClr val="221E1F"/>
                          </a:solidFill>
                          <a:latin typeface="Palatino"/>
                          <a:ea typeface="Calibri"/>
                          <a:cs typeface="Palatino"/>
                        </a:rPr>
                        <a:t>354–356 </a:t>
                      </a:r>
                      <a:endParaRPr lang="en-US" sz="1800" dirty="0">
                        <a:solidFill>
                          <a:srgbClr val="000000"/>
                        </a:solidFill>
                        <a:latin typeface="Palatino"/>
                        <a:ea typeface="Calibri"/>
                        <a:cs typeface="Palatino"/>
                      </a:endParaRPr>
                    </a:p>
                  </a:txBody>
                  <a:tcPr marL="90283" marR="90283" marT="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2"/>
                  </a:ext>
                </a:extLst>
              </a:tr>
              <a:tr h="138434">
                <a:tc>
                  <a:txBody>
                    <a:bodyPr/>
                    <a:lstStyle/>
                    <a:p>
                      <a:pPr marL="0" marR="0">
                        <a:lnSpc>
                          <a:spcPct val="115000"/>
                        </a:lnSpc>
                        <a:spcBef>
                          <a:spcPts val="0"/>
                        </a:spcBef>
                        <a:spcAft>
                          <a:spcPts val="0"/>
                        </a:spcAft>
                      </a:pPr>
                      <a:r>
                        <a:rPr lang="en-US" sz="1800">
                          <a:solidFill>
                            <a:srgbClr val="221E1F"/>
                          </a:solidFill>
                          <a:latin typeface="Palatino"/>
                          <a:ea typeface="Calibri"/>
                          <a:cs typeface="Palatino"/>
                        </a:rPr>
                        <a:t>Aspartame </a:t>
                      </a:r>
                      <a:endParaRPr lang="en-US" sz="1800">
                        <a:solidFill>
                          <a:srgbClr val="000000"/>
                        </a:solidFill>
                        <a:latin typeface="Palatino"/>
                        <a:ea typeface="Calibri"/>
                        <a:cs typeface="Palatino"/>
                      </a:endParaRPr>
                    </a:p>
                  </a:txBody>
                  <a:tcPr marL="90283" marR="90283" marT="0" marB="0" anchor="ctr">
                    <a:lnL>
                      <a:noFill/>
                    </a:lnL>
                    <a:lnR>
                      <a:noFill/>
                    </a:lnR>
                    <a:lnT>
                      <a:noFill/>
                    </a:lnT>
                    <a:lnB>
                      <a:noFill/>
                    </a:lnB>
                  </a:tcPr>
                </a:tc>
                <a:tc>
                  <a:txBody>
                    <a:bodyPr/>
                    <a:lstStyle/>
                    <a:p>
                      <a:pPr marL="0" marR="0">
                        <a:lnSpc>
                          <a:spcPct val="115000"/>
                        </a:lnSpc>
                        <a:spcBef>
                          <a:spcPts val="0"/>
                        </a:spcBef>
                        <a:spcAft>
                          <a:spcPts val="0"/>
                        </a:spcAft>
                      </a:pPr>
                      <a:r>
                        <a:rPr lang="en-US" sz="1800" dirty="0">
                          <a:solidFill>
                            <a:srgbClr val="221E1F"/>
                          </a:solidFill>
                          <a:latin typeface="Palatino"/>
                          <a:ea typeface="Calibri"/>
                          <a:cs typeface="Palatino"/>
                        </a:rPr>
                        <a:t>Caution if mother or infant has </a:t>
                      </a:r>
                      <a:r>
                        <a:rPr lang="en-US" sz="1800" dirty="0" err="1">
                          <a:solidFill>
                            <a:srgbClr val="221E1F"/>
                          </a:solidFill>
                          <a:latin typeface="Palatino"/>
                          <a:ea typeface="Calibri"/>
                          <a:cs typeface="Palatino"/>
                        </a:rPr>
                        <a:t>phenylketonuria</a:t>
                      </a:r>
                      <a:r>
                        <a:rPr lang="en-US" sz="1800" dirty="0">
                          <a:solidFill>
                            <a:srgbClr val="221E1F"/>
                          </a:solidFill>
                          <a:latin typeface="Palatino"/>
                          <a:ea typeface="Calibri"/>
                          <a:cs typeface="Palatino"/>
                        </a:rPr>
                        <a:t> </a:t>
                      </a:r>
                      <a:endParaRPr lang="en-US" sz="1800" dirty="0">
                        <a:solidFill>
                          <a:srgbClr val="000000"/>
                        </a:solidFill>
                        <a:latin typeface="Palatino"/>
                        <a:ea typeface="Calibri"/>
                        <a:cs typeface="Palatino"/>
                      </a:endParaRPr>
                    </a:p>
                  </a:txBody>
                  <a:tcPr marL="90283" marR="90283" marT="0" marB="0" anchor="ctr">
                    <a:lnL>
                      <a:noFill/>
                    </a:lnL>
                    <a:lnR>
                      <a:noFill/>
                    </a:lnR>
                    <a:lnT>
                      <a:noFill/>
                    </a:lnT>
                    <a:lnB>
                      <a:noFill/>
                    </a:lnB>
                  </a:tcPr>
                </a:tc>
                <a:tc>
                  <a:txBody>
                    <a:bodyPr/>
                    <a:lstStyle/>
                    <a:p>
                      <a:pPr marL="0" marR="0" algn="ctr">
                        <a:lnSpc>
                          <a:spcPct val="115000"/>
                        </a:lnSpc>
                        <a:spcBef>
                          <a:spcPts val="0"/>
                        </a:spcBef>
                        <a:spcAft>
                          <a:spcPts val="0"/>
                        </a:spcAft>
                      </a:pPr>
                      <a:r>
                        <a:rPr lang="en-US" sz="1800" dirty="0">
                          <a:solidFill>
                            <a:srgbClr val="221E1F"/>
                          </a:solidFill>
                          <a:latin typeface="Palatino"/>
                          <a:ea typeface="Calibri"/>
                          <a:cs typeface="Palatino"/>
                        </a:rPr>
                        <a:t>357 </a:t>
                      </a:r>
                      <a:endParaRPr lang="en-US" sz="1800" dirty="0">
                        <a:solidFill>
                          <a:srgbClr val="000000"/>
                        </a:solidFill>
                        <a:latin typeface="Palatino"/>
                        <a:ea typeface="Calibri"/>
                        <a:cs typeface="Palatino"/>
                      </a:endParaRPr>
                    </a:p>
                  </a:txBody>
                  <a:tcPr marL="90283" marR="90283" marT="0" marB="0" anchor="ctr">
                    <a:lnL>
                      <a:noFill/>
                    </a:lnL>
                    <a:lnR>
                      <a:noFill/>
                    </a:lnR>
                    <a:lnT>
                      <a:noFill/>
                    </a:lnT>
                    <a:lnB>
                      <a:noFill/>
                    </a:lnB>
                  </a:tcPr>
                </a:tc>
                <a:extLst>
                  <a:ext uri="{0D108BD9-81ED-4DB2-BD59-A6C34878D82A}">
                    <a16:rowId xmlns:a16="http://schemas.microsoft.com/office/drawing/2014/main" val="10003"/>
                  </a:ext>
                </a:extLst>
              </a:tr>
              <a:tr h="138434">
                <a:tc>
                  <a:txBody>
                    <a:bodyPr/>
                    <a:lstStyle/>
                    <a:p>
                      <a:pPr marL="0" marR="0">
                        <a:lnSpc>
                          <a:spcPct val="115000"/>
                        </a:lnSpc>
                        <a:spcBef>
                          <a:spcPts val="0"/>
                        </a:spcBef>
                        <a:spcAft>
                          <a:spcPts val="0"/>
                        </a:spcAft>
                      </a:pPr>
                      <a:r>
                        <a:rPr lang="en-US" sz="1800">
                          <a:solidFill>
                            <a:srgbClr val="221E1F"/>
                          </a:solidFill>
                          <a:latin typeface="Palatino"/>
                          <a:ea typeface="Calibri"/>
                          <a:cs typeface="Palatino"/>
                        </a:rPr>
                        <a:t>Bromide (photographic laboratory) </a:t>
                      </a:r>
                      <a:endParaRPr lang="en-US" sz="180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nSpc>
                          <a:spcPct val="115000"/>
                        </a:lnSpc>
                        <a:spcBef>
                          <a:spcPts val="0"/>
                        </a:spcBef>
                        <a:spcAft>
                          <a:spcPts val="0"/>
                        </a:spcAft>
                      </a:pPr>
                      <a:r>
                        <a:rPr lang="en-US" sz="1800" dirty="0">
                          <a:solidFill>
                            <a:srgbClr val="221E1F"/>
                          </a:solidFill>
                          <a:latin typeface="Palatino"/>
                          <a:ea typeface="Calibri"/>
                          <a:cs typeface="Palatino"/>
                        </a:rPr>
                        <a:t>Potential absorption and bromide transfer into milk; see Table 6 </a:t>
                      </a:r>
                      <a:endParaRPr lang="en-US" sz="1800" dirty="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gn="ctr">
                        <a:lnSpc>
                          <a:spcPct val="115000"/>
                        </a:lnSpc>
                        <a:spcBef>
                          <a:spcPts val="0"/>
                        </a:spcBef>
                        <a:spcAft>
                          <a:spcPts val="0"/>
                        </a:spcAft>
                      </a:pPr>
                      <a:r>
                        <a:rPr lang="en-US" sz="1800" dirty="0">
                          <a:solidFill>
                            <a:srgbClr val="221E1F"/>
                          </a:solidFill>
                          <a:latin typeface="Palatino"/>
                          <a:ea typeface="Calibri"/>
                          <a:cs typeface="Palatino"/>
                        </a:rPr>
                        <a:t>358 </a:t>
                      </a:r>
                      <a:endParaRPr lang="en-US" sz="1800" dirty="0">
                        <a:solidFill>
                          <a:srgbClr val="000000"/>
                        </a:solidFill>
                        <a:latin typeface="Palatino"/>
                        <a:ea typeface="Calibri"/>
                        <a:cs typeface="Palatino"/>
                      </a:endParaRPr>
                    </a:p>
                  </a:txBody>
                  <a:tcPr marL="90283" marR="90283" marT="0" marB="0">
                    <a:lnL>
                      <a:noFill/>
                    </a:lnL>
                    <a:lnR>
                      <a:noFill/>
                    </a:lnR>
                    <a:lnT>
                      <a:noFill/>
                    </a:lnT>
                    <a:lnB>
                      <a:noFill/>
                    </a:lnB>
                  </a:tcPr>
                </a:tc>
                <a:extLst>
                  <a:ext uri="{0D108BD9-81ED-4DB2-BD59-A6C34878D82A}">
                    <a16:rowId xmlns:a16="http://schemas.microsoft.com/office/drawing/2014/main" val="10004"/>
                  </a:ext>
                </a:extLst>
              </a:tr>
              <a:tr h="138434">
                <a:tc>
                  <a:txBody>
                    <a:bodyPr/>
                    <a:lstStyle/>
                    <a:p>
                      <a:pPr marL="0" marR="0">
                        <a:lnSpc>
                          <a:spcPct val="115000"/>
                        </a:lnSpc>
                        <a:spcBef>
                          <a:spcPts val="0"/>
                        </a:spcBef>
                        <a:spcAft>
                          <a:spcPts val="0"/>
                        </a:spcAft>
                      </a:pPr>
                      <a:r>
                        <a:rPr lang="en-US" sz="1800">
                          <a:solidFill>
                            <a:srgbClr val="221E1F"/>
                          </a:solidFill>
                          <a:latin typeface="Palatino"/>
                          <a:ea typeface="Calibri"/>
                          <a:cs typeface="Palatino"/>
                        </a:rPr>
                        <a:t>Cadmium </a:t>
                      </a:r>
                      <a:endParaRPr lang="en-US" sz="180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nSpc>
                          <a:spcPct val="115000"/>
                        </a:lnSpc>
                        <a:spcBef>
                          <a:spcPts val="0"/>
                        </a:spcBef>
                        <a:spcAft>
                          <a:spcPts val="0"/>
                        </a:spcAft>
                      </a:pPr>
                      <a:r>
                        <a:rPr lang="en-US" sz="1800" dirty="0">
                          <a:solidFill>
                            <a:srgbClr val="221E1F"/>
                          </a:solidFill>
                          <a:latin typeface="Palatino"/>
                          <a:ea typeface="Calibri"/>
                          <a:cs typeface="Palatino"/>
                        </a:rPr>
                        <a:t>None reported </a:t>
                      </a:r>
                      <a:endParaRPr lang="en-US" sz="1800" dirty="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gn="ctr">
                        <a:lnSpc>
                          <a:spcPct val="115000"/>
                        </a:lnSpc>
                        <a:spcBef>
                          <a:spcPts val="0"/>
                        </a:spcBef>
                        <a:spcAft>
                          <a:spcPts val="0"/>
                        </a:spcAft>
                      </a:pPr>
                      <a:r>
                        <a:rPr lang="en-US" sz="1800" dirty="0">
                          <a:solidFill>
                            <a:srgbClr val="221E1F"/>
                          </a:solidFill>
                          <a:latin typeface="Palatino"/>
                          <a:ea typeface="Calibri"/>
                          <a:cs typeface="Palatino"/>
                        </a:rPr>
                        <a:t>359 </a:t>
                      </a:r>
                      <a:endParaRPr lang="en-US" sz="1800" dirty="0">
                        <a:solidFill>
                          <a:srgbClr val="000000"/>
                        </a:solidFill>
                        <a:latin typeface="Palatino"/>
                        <a:ea typeface="Calibri"/>
                        <a:cs typeface="Palatino"/>
                      </a:endParaRPr>
                    </a:p>
                  </a:txBody>
                  <a:tcPr marL="90283" marR="90283" marT="0" marB="0">
                    <a:lnL>
                      <a:noFill/>
                    </a:lnL>
                    <a:lnR>
                      <a:noFill/>
                    </a:lnR>
                    <a:lnT>
                      <a:noFill/>
                    </a:lnT>
                    <a:lnB>
                      <a:noFill/>
                    </a:lnB>
                  </a:tcPr>
                </a:tc>
                <a:extLst>
                  <a:ext uri="{0D108BD9-81ED-4DB2-BD59-A6C34878D82A}">
                    <a16:rowId xmlns:a16="http://schemas.microsoft.com/office/drawing/2014/main" val="10005"/>
                  </a:ext>
                </a:extLst>
              </a:tr>
              <a:tr h="138434">
                <a:tc>
                  <a:txBody>
                    <a:bodyPr/>
                    <a:lstStyle/>
                    <a:p>
                      <a:pPr marL="0" marR="0">
                        <a:lnSpc>
                          <a:spcPct val="115000"/>
                        </a:lnSpc>
                        <a:spcBef>
                          <a:spcPts val="0"/>
                        </a:spcBef>
                        <a:spcAft>
                          <a:spcPts val="0"/>
                        </a:spcAft>
                      </a:pPr>
                      <a:r>
                        <a:rPr lang="en-US" sz="1800">
                          <a:solidFill>
                            <a:srgbClr val="221E1F"/>
                          </a:solidFill>
                          <a:latin typeface="Palatino"/>
                          <a:ea typeface="Calibri"/>
                          <a:cs typeface="Palatino"/>
                        </a:rPr>
                        <a:t>Chlordane </a:t>
                      </a:r>
                      <a:endParaRPr lang="en-US" sz="180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nSpc>
                          <a:spcPct val="115000"/>
                        </a:lnSpc>
                        <a:spcBef>
                          <a:spcPts val="0"/>
                        </a:spcBef>
                        <a:spcAft>
                          <a:spcPts val="0"/>
                        </a:spcAft>
                      </a:pPr>
                      <a:r>
                        <a:rPr lang="en-US" sz="1800" dirty="0">
                          <a:solidFill>
                            <a:srgbClr val="221E1F"/>
                          </a:solidFill>
                          <a:latin typeface="Palatino"/>
                          <a:ea typeface="Calibri"/>
                          <a:cs typeface="Palatino"/>
                        </a:rPr>
                        <a:t>None reported </a:t>
                      </a:r>
                      <a:endParaRPr lang="en-US" sz="1800" dirty="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gn="ctr">
                        <a:lnSpc>
                          <a:spcPct val="115000"/>
                        </a:lnSpc>
                        <a:spcBef>
                          <a:spcPts val="0"/>
                        </a:spcBef>
                        <a:spcAft>
                          <a:spcPts val="0"/>
                        </a:spcAft>
                      </a:pPr>
                      <a:r>
                        <a:rPr lang="en-US" sz="1800" dirty="0">
                          <a:solidFill>
                            <a:srgbClr val="221E1F"/>
                          </a:solidFill>
                          <a:latin typeface="Palatino"/>
                          <a:ea typeface="Calibri"/>
                          <a:cs typeface="Palatino"/>
                        </a:rPr>
                        <a:t>360 </a:t>
                      </a:r>
                      <a:endParaRPr lang="en-US" sz="1800" dirty="0">
                        <a:solidFill>
                          <a:srgbClr val="000000"/>
                        </a:solidFill>
                        <a:latin typeface="Palatino"/>
                        <a:ea typeface="Calibri"/>
                        <a:cs typeface="Palatino"/>
                      </a:endParaRPr>
                    </a:p>
                  </a:txBody>
                  <a:tcPr marL="90283" marR="90283" marT="0" marB="0">
                    <a:lnL>
                      <a:noFill/>
                    </a:lnL>
                    <a:lnR>
                      <a:noFill/>
                    </a:lnR>
                    <a:lnT>
                      <a:noFill/>
                    </a:lnT>
                    <a:lnB>
                      <a:noFill/>
                    </a:lnB>
                  </a:tcPr>
                </a:tc>
                <a:extLst>
                  <a:ext uri="{0D108BD9-81ED-4DB2-BD59-A6C34878D82A}">
                    <a16:rowId xmlns:a16="http://schemas.microsoft.com/office/drawing/2014/main" val="10006"/>
                  </a:ext>
                </a:extLst>
              </a:tr>
              <a:tr h="138434">
                <a:tc>
                  <a:txBody>
                    <a:bodyPr/>
                    <a:lstStyle/>
                    <a:p>
                      <a:pPr marL="0" marR="0">
                        <a:lnSpc>
                          <a:spcPct val="115000"/>
                        </a:lnSpc>
                        <a:spcBef>
                          <a:spcPts val="0"/>
                        </a:spcBef>
                        <a:spcAft>
                          <a:spcPts val="0"/>
                        </a:spcAft>
                      </a:pPr>
                      <a:r>
                        <a:rPr lang="en-US" sz="1800">
                          <a:solidFill>
                            <a:srgbClr val="221E1F"/>
                          </a:solidFill>
                          <a:latin typeface="Palatino"/>
                          <a:ea typeface="Calibri"/>
                          <a:cs typeface="Palatino"/>
                        </a:rPr>
                        <a:t>Chocolate (theobromine) </a:t>
                      </a:r>
                      <a:endParaRPr lang="en-US" sz="180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nSpc>
                          <a:spcPct val="115000"/>
                        </a:lnSpc>
                        <a:spcBef>
                          <a:spcPts val="0"/>
                        </a:spcBef>
                        <a:spcAft>
                          <a:spcPts val="0"/>
                        </a:spcAft>
                      </a:pPr>
                      <a:r>
                        <a:rPr lang="en-US" sz="1800" dirty="0">
                          <a:solidFill>
                            <a:srgbClr val="221E1F"/>
                          </a:solidFill>
                          <a:latin typeface="Palatino"/>
                          <a:ea typeface="Calibri"/>
                          <a:cs typeface="Palatino"/>
                        </a:rPr>
                        <a:t>Irritability or increased bowel activity if excess amounts </a:t>
                      </a:r>
                      <a:endParaRPr lang="en-US" sz="1800" dirty="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gn="ctr">
                        <a:lnSpc>
                          <a:spcPct val="115000"/>
                        </a:lnSpc>
                        <a:spcBef>
                          <a:spcPts val="0"/>
                        </a:spcBef>
                        <a:spcAft>
                          <a:spcPts val="0"/>
                        </a:spcAft>
                      </a:pPr>
                      <a:r>
                        <a:rPr lang="en-US" sz="1800" dirty="0">
                          <a:solidFill>
                            <a:srgbClr val="221E1F"/>
                          </a:solidFill>
                          <a:latin typeface="Palatino"/>
                          <a:ea typeface="Calibri"/>
                          <a:cs typeface="Palatino"/>
                        </a:rPr>
                        <a:t>169, 361 </a:t>
                      </a:r>
                      <a:endParaRPr lang="en-US" sz="1800" dirty="0">
                        <a:solidFill>
                          <a:srgbClr val="000000"/>
                        </a:solidFill>
                        <a:latin typeface="Palatino"/>
                        <a:ea typeface="Calibri"/>
                        <a:cs typeface="Palatino"/>
                      </a:endParaRPr>
                    </a:p>
                  </a:txBody>
                  <a:tcPr marL="90283" marR="90283" marT="0" marB="0">
                    <a:lnL>
                      <a:noFill/>
                    </a:lnL>
                    <a:lnR>
                      <a:noFill/>
                    </a:lnR>
                    <a:lnT>
                      <a:noFill/>
                    </a:lnT>
                    <a:lnB>
                      <a:noFill/>
                    </a:lnB>
                  </a:tcPr>
                </a:tc>
                <a:extLst>
                  <a:ext uri="{0D108BD9-81ED-4DB2-BD59-A6C34878D82A}">
                    <a16:rowId xmlns:a16="http://schemas.microsoft.com/office/drawing/2014/main" val="10007"/>
                  </a:ext>
                </a:extLst>
              </a:tr>
              <a:tr h="233237">
                <a:tc>
                  <a:txBody>
                    <a:bodyPr/>
                    <a:lstStyle/>
                    <a:p>
                      <a:pPr marL="0" marR="0">
                        <a:lnSpc>
                          <a:spcPct val="115000"/>
                        </a:lnSpc>
                        <a:spcBef>
                          <a:spcPts val="0"/>
                        </a:spcBef>
                        <a:spcAft>
                          <a:spcPts val="0"/>
                        </a:spcAft>
                      </a:pPr>
                      <a:endParaRPr lang="en-US" sz="1800" dirty="0">
                        <a:solidFill>
                          <a:srgbClr val="000000"/>
                        </a:solidFill>
                        <a:latin typeface="Palatino"/>
                        <a:ea typeface="Calibri"/>
                        <a:cs typeface="Arial"/>
                      </a:endParaRPr>
                    </a:p>
                  </a:txBody>
                  <a:tcPr marL="90283" marR="90283" marT="0" marB="0">
                    <a:lnL>
                      <a:noFill/>
                    </a:lnL>
                    <a:lnR>
                      <a:noFill/>
                    </a:lnR>
                    <a:lnT>
                      <a:noFill/>
                    </a:lnT>
                    <a:lnB>
                      <a:noFill/>
                    </a:lnB>
                  </a:tcPr>
                </a:tc>
                <a:tc>
                  <a:txBody>
                    <a:bodyPr/>
                    <a:lstStyle/>
                    <a:p>
                      <a:pPr marL="0" marR="0">
                        <a:lnSpc>
                          <a:spcPct val="115000"/>
                        </a:lnSpc>
                        <a:spcBef>
                          <a:spcPts val="0"/>
                        </a:spcBef>
                        <a:spcAft>
                          <a:spcPts val="0"/>
                        </a:spcAft>
                      </a:pPr>
                      <a:r>
                        <a:rPr lang="en-US" sz="1800" dirty="0">
                          <a:solidFill>
                            <a:srgbClr val="221E1F"/>
                          </a:solidFill>
                          <a:latin typeface="Palatino"/>
                          <a:ea typeface="Calibri"/>
                          <a:cs typeface="Palatino"/>
                        </a:rPr>
                        <a:t>($16 oz/d) consumed by mother </a:t>
                      </a:r>
                      <a:endParaRPr lang="en-US" sz="1800" dirty="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gn="ctr">
                        <a:lnSpc>
                          <a:spcPct val="115000"/>
                        </a:lnSpc>
                        <a:spcBef>
                          <a:spcPts val="0"/>
                        </a:spcBef>
                        <a:spcAft>
                          <a:spcPts val="0"/>
                        </a:spcAft>
                      </a:pPr>
                      <a:endParaRPr lang="en-US" sz="1800" dirty="0">
                        <a:solidFill>
                          <a:srgbClr val="000000"/>
                        </a:solidFill>
                        <a:latin typeface="Palatino"/>
                        <a:ea typeface="Calibri"/>
                        <a:cs typeface="Arial"/>
                      </a:endParaRPr>
                    </a:p>
                  </a:txBody>
                  <a:tcPr marL="90283" marR="90283" marT="0" marB="0">
                    <a:lnL>
                      <a:noFill/>
                    </a:lnL>
                    <a:lnR>
                      <a:noFill/>
                    </a:lnR>
                    <a:lnT>
                      <a:noFill/>
                    </a:lnT>
                    <a:lnB>
                      <a:noFill/>
                    </a:lnB>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8634659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34683490"/>
              </p:ext>
            </p:extLst>
          </p:nvPr>
        </p:nvGraphicFramePr>
        <p:xfrm>
          <a:off x="2199640" y="1463040"/>
          <a:ext cx="8128000" cy="3501390"/>
        </p:xfrm>
        <a:graphic>
          <a:graphicData uri="http://schemas.openxmlformats.org/drawingml/2006/table">
            <a:tbl>
              <a:tblPr/>
              <a:tblGrid>
                <a:gridCol w="2586144">
                  <a:extLst>
                    <a:ext uri="{9D8B030D-6E8A-4147-A177-3AD203B41FA5}">
                      <a16:colId xmlns:a16="http://schemas.microsoft.com/office/drawing/2014/main" val="20000"/>
                    </a:ext>
                  </a:extLst>
                </a:gridCol>
                <a:gridCol w="4337832">
                  <a:extLst>
                    <a:ext uri="{9D8B030D-6E8A-4147-A177-3AD203B41FA5}">
                      <a16:colId xmlns:a16="http://schemas.microsoft.com/office/drawing/2014/main" val="20001"/>
                    </a:ext>
                  </a:extLst>
                </a:gridCol>
                <a:gridCol w="1204024">
                  <a:extLst>
                    <a:ext uri="{9D8B030D-6E8A-4147-A177-3AD203B41FA5}">
                      <a16:colId xmlns:a16="http://schemas.microsoft.com/office/drawing/2014/main" val="20002"/>
                    </a:ext>
                  </a:extLst>
                </a:gridCol>
              </a:tblGrid>
              <a:tr h="138434">
                <a:tc>
                  <a:txBody>
                    <a:bodyPr/>
                    <a:lstStyle/>
                    <a:p>
                      <a:pPr marL="0" marR="0">
                        <a:lnSpc>
                          <a:spcPct val="115000"/>
                        </a:lnSpc>
                        <a:spcBef>
                          <a:spcPts val="0"/>
                        </a:spcBef>
                        <a:spcAft>
                          <a:spcPts val="0"/>
                        </a:spcAft>
                      </a:pPr>
                      <a:r>
                        <a:rPr lang="en-US" sz="1600" dirty="0">
                          <a:solidFill>
                            <a:srgbClr val="221E1F"/>
                          </a:solidFill>
                          <a:latin typeface="Palatino"/>
                          <a:ea typeface="Calibri"/>
                          <a:cs typeface="Palatino"/>
                        </a:rPr>
                        <a:t>DDT, benzene </a:t>
                      </a:r>
                      <a:r>
                        <a:rPr lang="en-US" sz="1600" dirty="0" err="1">
                          <a:solidFill>
                            <a:srgbClr val="221E1F"/>
                          </a:solidFill>
                          <a:latin typeface="Palatino"/>
                          <a:ea typeface="Calibri"/>
                          <a:cs typeface="Palatino"/>
                        </a:rPr>
                        <a:t>hexachlorides</a:t>
                      </a:r>
                      <a:r>
                        <a:rPr lang="en-US" sz="1600" dirty="0">
                          <a:solidFill>
                            <a:srgbClr val="221E1F"/>
                          </a:solidFill>
                          <a:latin typeface="Palatino"/>
                          <a:ea typeface="Calibri"/>
                          <a:cs typeface="Palatino"/>
                        </a:rPr>
                        <a:t>, </a:t>
                      </a:r>
                      <a:r>
                        <a:rPr lang="en-US" sz="1600" dirty="0" err="1">
                          <a:solidFill>
                            <a:srgbClr val="221E1F"/>
                          </a:solidFill>
                          <a:latin typeface="Palatino"/>
                          <a:ea typeface="Calibri"/>
                          <a:cs typeface="Palatino"/>
                        </a:rPr>
                        <a:t>dieldrin</a:t>
                      </a:r>
                      <a:r>
                        <a:rPr lang="en-US" sz="1600" dirty="0">
                          <a:solidFill>
                            <a:srgbClr val="221E1F"/>
                          </a:solidFill>
                          <a:latin typeface="Palatino"/>
                          <a:ea typeface="Calibri"/>
                          <a:cs typeface="Palatino"/>
                        </a:rPr>
                        <a:t>, </a:t>
                      </a:r>
                      <a:endParaRPr lang="en-US" sz="1600" dirty="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nSpc>
                          <a:spcPct val="115000"/>
                        </a:lnSpc>
                        <a:spcBef>
                          <a:spcPts val="0"/>
                        </a:spcBef>
                        <a:spcAft>
                          <a:spcPts val="0"/>
                        </a:spcAft>
                      </a:pPr>
                      <a:r>
                        <a:rPr lang="en-US" sz="1600">
                          <a:solidFill>
                            <a:srgbClr val="221E1F"/>
                          </a:solidFill>
                          <a:latin typeface="Palatino"/>
                          <a:ea typeface="Calibri"/>
                          <a:cs typeface="Palatino"/>
                        </a:rPr>
                        <a:t>None </a:t>
                      </a:r>
                      <a:endParaRPr lang="en-US" sz="160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gn="ctr">
                        <a:lnSpc>
                          <a:spcPct val="115000"/>
                        </a:lnSpc>
                        <a:spcBef>
                          <a:spcPts val="0"/>
                        </a:spcBef>
                        <a:spcAft>
                          <a:spcPts val="0"/>
                        </a:spcAft>
                      </a:pPr>
                      <a:r>
                        <a:rPr lang="en-US" sz="1600" dirty="0">
                          <a:solidFill>
                            <a:srgbClr val="221E1F"/>
                          </a:solidFill>
                          <a:latin typeface="Palatino"/>
                          <a:ea typeface="Calibri"/>
                          <a:cs typeface="Palatino"/>
                        </a:rPr>
                        <a:t>362–370 </a:t>
                      </a:r>
                      <a:endParaRPr lang="en-US" sz="1600" dirty="0">
                        <a:solidFill>
                          <a:srgbClr val="000000"/>
                        </a:solidFill>
                        <a:latin typeface="Palatino"/>
                        <a:ea typeface="Calibri"/>
                        <a:cs typeface="Palatino"/>
                      </a:endParaRPr>
                    </a:p>
                  </a:txBody>
                  <a:tcPr marL="90283" marR="90283" marT="0" marB="0">
                    <a:lnL>
                      <a:noFill/>
                    </a:lnL>
                    <a:lnR>
                      <a:noFill/>
                    </a:lnR>
                    <a:lnT>
                      <a:noFill/>
                    </a:lnT>
                    <a:lnB>
                      <a:noFill/>
                    </a:lnB>
                  </a:tcPr>
                </a:tc>
                <a:extLst>
                  <a:ext uri="{0D108BD9-81ED-4DB2-BD59-A6C34878D82A}">
                    <a16:rowId xmlns:a16="http://schemas.microsoft.com/office/drawing/2014/main" val="10000"/>
                  </a:ext>
                </a:extLst>
              </a:tr>
              <a:tr h="207651">
                <a:tc>
                  <a:txBody>
                    <a:bodyPr/>
                    <a:lstStyle/>
                    <a:p>
                      <a:pPr marL="0" marR="0">
                        <a:lnSpc>
                          <a:spcPct val="115000"/>
                        </a:lnSpc>
                        <a:spcBef>
                          <a:spcPts val="0"/>
                        </a:spcBef>
                        <a:spcAft>
                          <a:spcPts val="0"/>
                        </a:spcAft>
                      </a:pPr>
                      <a:r>
                        <a:rPr lang="en-US" sz="1600">
                          <a:solidFill>
                            <a:srgbClr val="221E1F"/>
                          </a:solidFill>
                          <a:latin typeface="Palatino"/>
                          <a:ea typeface="Calibri"/>
                          <a:cs typeface="Palatino"/>
                        </a:rPr>
                        <a:t>aldrin, hepatachlorepoxide </a:t>
                      </a:r>
                      <a:endParaRPr lang="en-US" sz="160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nSpc>
                          <a:spcPct val="115000"/>
                        </a:lnSpc>
                        <a:spcBef>
                          <a:spcPts val="0"/>
                        </a:spcBef>
                        <a:spcAft>
                          <a:spcPts val="0"/>
                        </a:spcAft>
                      </a:pPr>
                      <a:endParaRPr lang="en-US" sz="1600">
                        <a:solidFill>
                          <a:srgbClr val="000000"/>
                        </a:solidFill>
                        <a:latin typeface="Palatino"/>
                        <a:ea typeface="Calibri"/>
                        <a:cs typeface="Arial"/>
                      </a:endParaRPr>
                    </a:p>
                  </a:txBody>
                  <a:tcPr marL="90283" marR="90283" marT="0" marB="0">
                    <a:lnL>
                      <a:noFill/>
                    </a:lnL>
                    <a:lnR>
                      <a:noFill/>
                    </a:lnR>
                    <a:lnT>
                      <a:noFill/>
                    </a:lnT>
                    <a:lnB>
                      <a:noFill/>
                    </a:lnB>
                  </a:tcPr>
                </a:tc>
                <a:tc>
                  <a:txBody>
                    <a:bodyPr/>
                    <a:lstStyle/>
                    <a:p>
                      <a:pPr marL="0" marR="0" algn="ctr">
                        <a:lnSpc>
                          <a:spcPct val="115000"/>
                        </a:lnSpc>
                        <a:spcBef>
                          <a:spcPts val="0"/>
                        </a:spcBef>
                        <a:spcAft>
                          <a:spcPts val="0"/>
                        </a:spcAft>
                      </a:pPr>
                      <a:endParaRPr lang="en-US" sz="1600" dirty="0">
                        <a:solidFill>
                          <a:srgbClr val="000000"/>
                        </a:solidFill>
                        <a:latin typeface="Palatino"/>
                        <a:ea typeface="Calibri"/>
                        <a:cs typeface="Arial"/>
                      </a:endParaRPr>
                    </a:p>
                  </a:txBody>
                  <a:tcPr marL="90283" marR="90283" marT="0" marB="0">
                    <a:lnL>
                      <a:noFill/>
                    </a:lnL>
                    <a:lnR>
                      <a:noFill/>
                    </a:lnR>
                    <a:lnT>
                      <a:noFill/>
                    </a:lnT>
                    <a:lnB>
                      <a:noFill/>
                    </a:lnB>
                  </a:tcPr>
                </a:tc>
                <a:extLst>
                  <a:ext uri="{0D108BD9-81ED-4DB2-BD59-A6C34878D82A}">
                    <a16:rowId xmlns:a16="http://schemas.microsoft.com/office/drawing/2014/main" val="10001"/>
                  </a:ext>
                </a:extLst>
              </a:tr>
              <a:tr h="138434">
                <a:tc>
                  <a:txBody>
                    <a:bodyPr/>
                    <a:lstStyle/>
                    <a:p>
                      <a:pPr marL="0" marR="0">
                        <a:lnSpc>
                          <a:spcPct val="115000"/>
                        </a:lnSpc>
                        <a:spcBef>
                          <a:spcPts val="0"/>
                        </a:spcBef>
                        <a:spcAft>
                          <a:spcPts val="0"/>
                        </a:spcAft>
                      </a:pPr>
                      <a:r>
                        <a:rPr lang="en-US" sz="1600">
                          <a:solidFill>
                            <a:srgbClr val="221E1F"/>
                          </a:solidFill>
                          <a:latin typeface="Palatino"/>
                          <a:ea typeface="Calibri"/>
                          <a:cs typeface="Palatino"/>
                        </a:rPr>
                        <a:t>Fava beans </a:t>
                      </a:r>
                      <a:endParaRPr lang="en-US" sz="160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nSpc>
                          <a:spcPct val="115000"/>
                        </a:lnSpc>
                        <a:spcBef>
                          <a:spcPts val="0"/>
                        </a:spcBef>
                        <a:spcAft>
                          <a:spcPts val="0"/>
                        </a:spcAft>
                      </a:pPr>
                      <a:r>
                        <a:rPr lang="en-US" sz="1600">
                          <a:solidFill>
                            <a:srgbClr val="221E1F"/>
                          </a:solidFill>
                          <a:latin typeface="Palatino"/>
                          <a:ea typeface="Calibri"/>
                          <a:cs typeface="Palatino"/>
                        </a:rPr>
                        <a:t>Hemolysis in patient with G-6-PD deficiency </a:t>
                      </a:r>
                      <a:endParaRPr lang="en-US" sz="160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gn="ctr">
                        <a:lnSpc>
                          <a:spcPct val="115000"/>
                        </a:lnSpc>
                        <a:spcBef>
                          <a:spcPts val="0"/>
                        </a:spcBef>
                        <a:spcAft>
                          <a:spcPts val="0"/>
                        </a:spcAft>
                      </a:pPr>
                      <a:r>
                        <a:rPr lang="en-US" sz="1600" dirty="0">
                          <a:solidFill>
                            <a:srgbClr val="221E1F"/>
                          </a:solidFill>
                          <a:latin typeface="Palatino"/>
                          <a:ea typeface="Calibri"/>
                          <a:cs typeface="Palatino"/>
                        </a:rPr>
                        <a:t>371 </a:t>
                      </a:r>
                      <a:endParaRPr lang="en-US" sz="1600" dirty="0">
                        <a:solidFill>
                          <a:srgbClr val="000000"/>
                        </a:solidFill>
                        <a:latin typeface="Palatino"/>
                        <a:ea typeface="Calibri"/>
                        <a:cs typeface="Palatino"/>
                      </a:endParaRPr>
                    </a:p>
                  </a:txBody>
                  <a:tcPr marL="90283" marR="90283" marT="0" marB="0">
                    <a:lnL>
                      <a:noFill/>
                    </a:lnL>
                    <a:lnR>
                      <a:noFill/>
                    </a:lnR>
                    <a:lnT>
                      <a:noFill/>
                    </a:lnT>
                    <a:lnB>
                      <a:noFill/>
                    </a:lnB>
                  </a:tcPr>
                </a:tc>
                <a:extLst>
                  <a:ext uri="{0D108BD9-81ED-4DB2-BD59-A6C34878D82A}">
                    <a16:rowId xmlns:a16="http://schemas.microsoft.com/office/drawing/2014/main" val="10002"/>
                  </a:ext>
                </a:extLst>
              </a:tr>
              <a:tr h="138434">
                <a:tc>
                  <a:txBody>
                    <a:bodyPr/>
                    <a:lstStyle/>
                    <a:p>
                      <a:pPr marL="0" marR="0">
                        <a:lnSpc>
                          <a:spcPct val="115000"/>
                        </a:lnSpc>
                        <a:spcBef>
                          <a:spcPts val="0"/>
                        </a:spcBef>
                        <a:spcAft>
                          <a:spcPts val="0"/>
                        </a:spcAft>
                      </a:pPr>
                      <a:r>
                        <a:rPr lang="en-US" sz="1600">
                          <a:solidFill>
                            <a:srgbClr val="221E1F"/>
                          </a:solidFill>
                          <a:latin typeface="Palatino"/>
                          <a:ea typeface="Calibri"/>
                          <a:cs typeface="Palatino"/>
                        </a:rPr>
                        <a:t>Fluorides </a:t>
                      </a:r>
                      <a:endParaRPr lang="en-US" sz="160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nSpc>
                          <a:spcPct val="115000"/>
                        </a:lnSpc>
                        <a:spcBef>
                          <a:spcPts val="0"/>
                        </a:spcBef>
                        <a:spcAft>
                          <a:spcPts val="0"/>
                        </a:spcAft>
                      </a:pPr>
                      <a:r>
                        <a:rPr lang="en-US" sz="1600" dirty="0">
                          <a:solidFill>
                            <a:srgbClr val="221E1F"/>
                          </a:solidFill>
                          <a:latin typeface="Palatino"/>
                          <a:ea typeface="Calibri"/>
                          <a:cs typeface="Palatino"/>
                        </a:rPr>
                        <a:t>None </a:t>
                      </a:r>
                      <a:endParaRPr lang="en-US" sz="1600" dirty="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gn="ctr">
                        <a:lnSpc>
                          <a:spcPct val="115000"/>
                        </a:lnSpc>
                        <a:spcBef>
                          <a:spcPts val="0"/>
                        </a:spcBef>
                        <a:spcAft>
                          <a:spcPts val="0"/>
                        </a:spcAft>
                      </a:pPr>
                      <a:r>
                        <a:rPr lang="en-US" sz="1600" dirty="0">
                          <a:solidFill>
                            <a:srgbClr val="221E1F"/>
                          </a:solidFill>
                          <a:latin typeface="Palatino"/>
                          <a:ea typeface="Calibri"/>
                          <a:cs typeface="Palatino"/>
                        </a:rPr>
                        <a:t>372, 373 </a:t>
                      </a:r>
                      <a:endParaRPr lang="en-US" sz="1600" dirty="0">
                        <a:solidFill>
                          <a:srgbClr val="000000"/>
                        </a:solidFill>
                        <a:latin typeface="Palatino"/>
                        <a:ea typeface="Calibri"/>
                        <a:cs typeface="Palatino"/>
                      </a:endParaRPr>
                    </a:p>
                  </a:txBody>
                  <a:tcPr marL="90283" marR="90283" marT="0" marB="0">
                    <a:lnL>
                      <a:noFill/>
                    </a:lnL>
                    <a:lnR>
                      <a:noFill/>
                    </a:lnR>
                    <a:lnT>
                      <a:noFill/>
                    </a:lnT>
                    <a:lnB>
                      <a:noFill/>
                    </a:lnB>
                  </a:tcPr>
                </a:tc>
                <a:extLst>
                  <a:ext uri="{0D108BD9-81ED-4DB2-BD59-A6C34878D82A}">
                    <a16:rowId xmlns:a16="http://schemas.microsoft.com/office/drawing/2014/main" val="10003"/>
                  </a:ext>
                </a:extLst>
              </a:tr>
              <a:tr h="138434">
                <a:tc>
                  <a:txBody>
                    <a:bodyPr/>
                    <a:lstStyle/>
                    <a:p>
                      <a:pPr marL="0" marR="0">
                        <a:lnSpc>
                          <a:spcPct val="115000"/>
                        </a:lnSpc>
                        <a:spcBef>
                          <a:spcPts val="0"/>
                        </a:spcBef>
                        <a:spcAft>
                          <a:spcPts val="0"/>
                        </a:spcAft>
                      </a:pPr>
                      <a:r>
                        <a:rPr lang="en-US" sz="1600">
                          <a:solidFill>
                            <a:srgbClr val="221E1F"/>
                          </a:solidFill>
                          <a:latin typeface="Palatino"/>
                          <a:ea typeface="Calibri"/>
                          <a:cs typeface="Palatino"/>
                        </a:rPr>
                        <a:t>Hexachlorobenzene </a:t>
                      </a:r>
                      <a:endParaRPr lang="en-US" sz="160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nSpc>
                          <a:spcPct val="115000"/>
                        </a:lnSpc>
                        <a:spcBef>
                          <a:spcPts val="0"/>
                        </a:spcBef>
                        <a:spcAft>
                          <a:spcPts val="0"/>
                        </a:spcAft>
                      </a:pPr>
                      <a:r>
                        <a:rPr lang="en-US" sz="1600">
                          <a:solidFill>
                            <a:srgbClr val="221E1F"/>
                          </a:solidFill>
                          <a:latin typeface="Palatino"/>
                          <a:ea typeface="Calibri"/>
                          <a:cs typeface="Palatino"/>
                        </a:rPr>
                        <a:t>Skin rash, diarrhea, vomiting, dark urine, neurotoxicity, death </a:t>
                      </a:r>
                      <a:endParaRPr lang="en-US" sz="160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gn="ctr">
                        <a:lnSpc>
                          <a:spcPct val="115000"/>
                        </a:lnSpc>
                        <a:spcBef>
                          <a:spcPts val="0"/>
                        </a:spcBef>
                        <a:spcAft>
                          <a:spcPts val="0"/>
                        </a:spcAft>
                      </a:pPr>
                      <a:r>
                        <a:rPr lang="en-US" sz="1600" dirty="0">
                          <a:solidFill>
                            <a:srgbClr val="221E1F"/>
                          </a:solidFill>
                          <a:latin typeface="Palatino"/>
                          <a:ea typeface="Calibri"/>
                          <a:cs typeface="Palatino"/>
                        </a:rPr>
                        <a:t>374, 375 </a:t>
                      </a:r>
                      <a:endParaRPr lang="en-US" sz="1600" dirty="0">
                        <a:solidFill>
                          <a:srgbClr val="000000"/>
                        </a:solidFill>
                        <a:latin typeface="Palatino"/>
                        <a:ea typeface="Calibri"/>
                        <a:cs typeface="Palatino"/>
                      </a:endParaRPr>
                    </a:p>
                  </a:txBody>
                  <a:tcPr marL="90283" marR="90283" marT="0" marB="0">
                    <a:lnL>
                      <a:noFill/>
                    </a:lnL>
                    <a:lnR>
                      <a:noFill/>
                    </a:lnR>
                    <a:lnT>
                      <a:noFill/>
                    </a:lnT>
                    <a:lnB>
                      <a:noFill/>
                    </a:lnB>
                  </a:tcPr>
                </a:tc>
                <a:extLst>
                  <a:ext uri="{0D108BD9-81ED-4DB2-BD59-A6C34878D82A}">
                    <a16:rowId xmlns:a16="http://schemas.microsoft.com/office/drawing/2014/main" val="10004"/>
                  </a:ext>
                </a:extLst>
              </a:tr>
              <a:tr h="138434">
                <a:tc>
                  <a:txBody>
                    <a:bodyPr/>
                    <a:lstStyle/>
                    <a:p>
                      <a:pPr marL="0" marR="0">
                        <a:lnSpc>
                          <a:spcPct val="115000"/>
                        </a:lnSpc>
                        <a:spcBef>
                          <a:spcPts val="0"/>
                        </a:spcBef>
                        <a:spcAft>
                          <a:spcPts val="0"/>
                        </a:spcAft>
                      </a:pPr>
                      <a:r>
                        <a:rPr lang="en-US" sz="1600">
                          <a:solidFill>
                            <a:srgbClr val="221E1F"/>
                          </a:solidFill>
                          <a:latin typeface="Palatino"/>
                          <a:ea typeface="Calibri"/>
                          <a:cs typeface="Palatino"/>
                        </a:rPr>
                        <a:t>Hexachlorophene </a:t>
                      </a:r>
                      <a:endParaRPr lang="en-US" sz="160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nSpc>
                          <a:spcPct val="115000"/>
                        </a:lnSpc>
                        <a:spcBef>
                          <a:spcPts val="0"/>
                        </a:spcBef>
                        <a:spcAft>
                          <a:spcPts val="0"/>
                        </a:spcAft>
                      </a:pPr>
                      <a:r>
                        <a:rPr lang="en-US" sz="1600">
                          <a:solidFill>
                            <a:srgbClr val="221E1F"/>
                          </a:solidFill>
                          <a:latin typeface="Palatino"/>
                          <a:ea typeface="Calibri"/>
                          <a:cs typeface="Palatino"/>
                        </a:rPr>
                        <a:t>None; possible contamination of milk from nipple washing </a:t>
                      </a:r>
                      <a:endParaRPr lang="en-US" sz="160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gn="ctr">
                        <a:lnSpc>
                          <a:spcPct val="115000"/>
                        </a:lnSpc>
                        <a:spcBef>
                          <a:spcPts val="0"/>
                        </a:spcBef>
                        <a:spcAft>
                          <a:spcPts val="0"/>
                        </a:spcAft>
                      </a:pPr>
                      <a:r>
                        <a:rPr lang="en-US" sz="1600" dirty="0">
                          <a:solidFill>
                            <a:srgbClr val="221E1F"/>
                          </a:solidFill>
                          <a:latin typeface="Palatino"/>
                          <a:ea typeface="Calibri"/>
                          <a:cs typeface="Palatino"/>
                        </a:rPr>
                        <a:t>376 </a:t>
                      </a:r>
                      <a:endParaRPr lang="en-US" sz="1600" dirty="0">
                        <a:solidFill>
                          <a:srgbClr val="000000"/>
                        </a:solidFill>
                        <a:latin typeface="Palatino"/>
                        <a:ea typeface="Calibri"/>
                        <a:cs typeface="Palatino"/>
                      </a:endParaRPr>
                    </a:p>
                  </a:txBody>
                  <a:tcPr marL="90283" marR="90283" marT="0" marB="0">
                    <a:lnL>
                      <a:noFill/>
                    </a:lnL>
                    <a:lnR>
                      <a:noFill/>
                    </a:lnR>
                    <a:lnT>
                      <a:noFill/>
                    </a:lnT>
                    <a:lnB>
                      <a:noFill/>
                    </a:lnB>
                  </a:tcPr>
                </a:tc>
                <a:extLst>
                  <a:ext uri="{0D108BD9-81ED-4DB2-BD59-A6C34878D82A}">
                    <a16:rowId xmlns:a16="http://schemas.microsoft.com/office/drawing/2014/main" val="10005"/>
                  </a:ext>
                </a:extLst>
              </a:tr>
              <a:tr h="138434">
                <a:tc>
                  <a:txBody>
                    <a:bodyPr/>
                    <a:lstStyle/>
                    <a:p>
                      <a:pPr marL="0" marR="0">
                        <a:lnSpc>
                          <a:spcPct val="115000"/>
                        </a:lnSpc>
                        <a:spcBef>
                          <a:spcPts val="0"/>
                        </a:spcBef>
                        <a:spcAft>
                          <a:spcPts val="0"/>
                        </a:spcAft>
                      </a:pPr>
                      <a:r>
                        <a:rPr lang="en-US" sz="1600">
                          <a:solidFill>
                            <a:srgbClr val="221E1F"/>
                          </a:solidFill>
                          <a:latin typeface="Palatino"/>
                          <a:ea typeface="Calibri"/>
                          <a:cs typeface="Palatino"/>
                        </a:rPr>
                        <a:t>Lead </a:t>
                      </a:r>
                      <a:endParaRPr lang="en-US" sz="160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nSpc>
                          <a:spcPct val="115000"/>
                        </a:lnSpc>
                        <a:spcBef>
                          <a:spcPts val="0"/>
                        </a:spcBef>
                        <a:spcAft>
                          <a:spcPts val="0"/>
                        </a:spcAft>
                      </a:pPr>
                      <a:r>
                        <a:rPr lang="en-US" sz="1600">
                          <a:solidFill>
                            <a:srgbClr val="221E1F"/>
                          </a:solidFill>
                          <a:latin typeface="Palatino"/>
                          <a:ea typeface="Calibri"/>
                          <a:cs typeface="Palatino"/>
                        </a:rPr>
                        <a:t>Possible neurotoxicity </a:t>
                      </a:r>
                      <a:endParaRPr lang="en-US" sz="160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gn="ctr">
                        <a:lnSpc>
                          <a:spcPct val="115000"/>
                        </a:lnSpc>
                        <a:spcBef>
                          <a:spcPts val="0"/>
                        </a:spcBef>
                        <a:spcAft>
                          <a:spcPts val="0"/>
                        </a:spcAft>
                      </a:pPr>
                      <a:r>
                        <a:rPr lang="en-US" sz="1600" dirty="0">
                          <a:solidFill>
                            <a:srgbClr val="221E1F"/>
                          </a:solidFill>
                          <a:latin typeface="Palatino"/>
                          <a:ea typeface="Calibri"/>
                          <a:cs typeface="Palatino"/>
                        </a:rPr>
                        <a:t>377–380 </a:t>
                      </a:r>
                      <a:endParaRPr lang="en-US" sz="1600" dirty="0">
                        <a:solidFill>
                          <a:srgbClr val="000000"/>
                        </a:solidFill>
                        <a:latin typeface="Palatino"/>
                        <a:ea typeface="Calibri"/>
                        <a:cs typeface="Palatino"/>
                      </a:endParaRPr>
                    </a:p>
                  </a:txBody>
                  <a:tcPr marL="90283" marR="90283" marT="0" marB="0">
                    <a:lnL>
                      <a:noFill/>
                    </a:lnL>
                    <a:lnR>
                      <a:noFill/>
                    </a:lnR>
                    <a:lnT>
                      <a:noFill/>
                    </a:lnT>
                    <a:lnB>
                      <a:noFill/>
                    </a:lnB>
                  </a:tcPr>
                </a:tc>
                <a:extLst>
                  <a:ext uri="{0D108BD9-81ED-4DB2-BD59-A6C34878D82A}">
                    <a16:rowId xmlns:a16="http://schemas.microsoft.com/office/drawing/2014/main" val="10006"/>
                  </a:ext>
                </a:extLst>
              </a:tr>
              <a:tr h="138434">
                <a:tc>
                  <a:txBody>
                    <a:bodyPr/>
                    <a:lstStyle/>
                    <a:p>
                      <a:pPr marL="0" marR="0">
                        <a:lnSpc>
                          <a:spcPct val="115000"/>
                        </a:lnSpc>
                        <a:spcBef>
                          <a:spcPts val="0"/>
                        </a:spcBef>
                        <a:spcAft>
                          <a:spcPts val="0"/>
                        </a:spcAft>
                      </a:pPr>
                      <a:r>
                        <a:rPr lang="en-US" sz="1600">
                          <a:solidFill>
                            <a:srgbClr val="221E1F"/>
                          </a:solidFill>
                          <a:latin typeface="Palatino"/>
                          <a:ea typeface="Calibri"/>
                          <a:cs typeface="Palatino"/>
                        </a:rPr>
                        <a:t>Mercury, methylmercury </a:t>
                      </a:r>
                      <a:endParaRPr lang="en-US" sz="160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nSpc>
                          <a:spcPct val="115000"/>
                        </a:lnSpc>
                        <a:spcBef>
                          <a:spcPts val="0"/>
                        </a:spcBef>
                        <a:spcAft>
                          <a:spcPts val="0"/>
                        </a:spcAft>
                      </a:pPr>
                      <a:r>
                        <a:rPr lang="en-US" sz="1600">
                          <a:solidFill>
                            <a:srgbClr val="221E1F"/>
                          </a:solidFill>
                          <a:latin typeface="Palatino"/>
                          <a:ea typeface="Calibri"/>
                          <a:cs typeface="Palatino"/>
                        </a:rPr>
                        <a:t>May affect neurodevelopment </a:t>
                      </a:r>
                      <a:endParaRPr lang="en-US" sz="160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gn="ctr">
                        <a:lnSpc>
                          <a:spcPct val="115000"/>
                        </a:lnSpc>
                        <a:spcBef>
                          <a:spcPts val="0"/>
                        </a:spcBef>
                        <a:spcAft>
                          <a:spcPts val="0"/>
                        </a:spcAft>
                      </a:pPr>
                      <a:r>
                        <a:rPr lang="en-US" sz="1600" dirty="0">
                          <a:solidFill>
                            <a:srgbClr val="221E1F"/>
                          </a:solidFill>
                          <a:latin typeface="Palatino"/>
                          <a:ea typeface="Calibri"/>
                          <a:cs typeface="Palatino"/>
                        </a:rPr>
                        <a:t>381–383 </a:t>
                      </a:r>
                      <a:endParaRPr lang="en-US" sz="1600" dirty="0">
                        <a:solidFill>
                          <a:srgbClr val="000000"/>
                        </a:solidFill>
                        <a:latin typeface="Palatino"/>
                        <a:ea typeface="Calibri"/>
                        <a:cs typeface="Palatino"/>
                      </a:endParaRPr>
                    </a:p>
                  </a:txBody>
                  <a:tcPr marL="90283" marR="90283" marT="0" marB="0">
                    <a:lnL>
                      <a:noFill/>
                    </a:lnL>
                    <a:lnR>
                      <a:noFill/>
                    </a:lnR>
                    <a:lnT>
                      <a:noFill/>
                    </a:lnT>
                    <a:lnB>
                      <a:noFill/>
                    </a:lnB>
                  </a:tcPr>
                </a:tc>
                <a:extLst>
                  <a:ext uri="{0D108BD9-81ED-4DB2-BD59-A6C34878D82A}">
                    <a16:rowId xmlns:a16="http://schemas.microsoft.com/office/drawing/2014/main" val="10007"/>
                  </a:ext>
                </a:extLst>
              </a:tr>
              <a:tr h="138434">
                <a:tc>
                  <a:txBody>
                    <a:bodyPr/>
                    <a:lstStyle/>
                    <a:p>
                      <a:pPr marL="0" marR="0">
                        <a:lnSpc>
                          <a:spcPct val="115000"/>
                        </a:lnSpc>
                        <a:spcBef>
                          <a:spcPts val="0"/>
                        </a:spcBef>
                        <a:spcAft>
                          <a:spcPts val="0"/>
                        </a:spcAft>
                      </a:pPr>
                      <a:r>
                        <a:rPr lang="en-US" sz="1600">
                          <a:solidFill>
                            <a:srgbClr val="221E1F"/>
                          </a:solidFill>
                          <a:latin typeface="Palatino"/>
                          <a:ea typeface="Calibri"/>
                          <a:cs typeface="Palatino"/>
                        </a:rPr>
                        <a:t>Methylmethacrylate </a:t>
                      </a:r>
                      <a:endParaRPr lang="en-US" sz="160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nSpc>
                          <a:spcPct val="115000"/>
                        </a:lnSpc>
                        <a:spcBef>
                          <a:spcPts val="0"/>
                        </a:spcBef>
                        <a:spcAft>
                          <a:spcPts val="0"/>
                        </a:spcAft>
                      </a:pPr>
                      <a:r>
                        <a:rPr lang="en-US" sz="1600" dirty="0">
                          <a:solidFill>
                            <a:srgbClr val="221E1F"/>
                          </a:solidFill>
                          <a:latin typeface="Palatino"/>
                          <a:ea typeface="Calibri"/>
                          <a:cs typeface="Palatino"/>
                        </a:rPr>
                        <a:t>None </a:t>
                      </a:r>
                      <a:endParaRPr lang="en-US" sz="1600" dirty="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gn="ctr">
                        <a:lnSpc>
                          <a:spcPct val="115000"/>
                        </a:lnSpc>
                        <a:spcBef>
                          <a:spcPts val="0"/>
                        </a:spcBef>
                        <a:spcAft>
                          <a:spcPts val="0"/>
                        </a:spcAft>
                      </a:pPr>
                      <a:r>
                        <a:rPr lang="en-US" sz="1600" dirty="0">
                          <a:solidFill>
                            <a:srgbClr val="221E1F"/>
                          </a:solidFill>
                          <a:latin typeface="Palatino"/>
                          <a:ea typeface="Calibri"/>
                          <a:cs typeface="Palatino"/>
                        </a:rPr>
                        <a:t>384 </a:t>
                      </a:r>
                      <a:endParaRPr lang="en-US" sz="1600" dirty="0">
                        <a:solidFill>
                          <a:srgbClr val="000000"/>
                        </a:solidFill>
                        <a:latin typeface="Palatino"/>
                        <a:ea typeface="Calibri"/>
                        <a:cs typeface="Palatino"/>
                      </a:endParaRPr>
                    </a:p>
                  </a:txBody>
                  <a:tcPr marL="90283" marR="90283" marT="0" marB="0">
                    <a:lnL>
                      <a:noFill/>
                    </a:lnL>
                    <a:lnR>
                      <a:noFill/>
                    </a:lnR>
                    <a:lnT>
                      <a:noFill/>
                    </a:lnT>
                    <a:lnB>
                      <a:noFill/>
                    </a:lnB>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051223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422400" y="1143000"/>
          <a:ext cx="8128000" cy="3344358"/>
        </p:xfrm>
        <a:graphic>
          <a:graphicData uri="http://schemas.openxmlformats.org/drawingml/2006/table">
            <a:tbl>
              <a:tblPr/>
              <a:tblGrid>
                <a:gridCol w="2586144">
                  <a:extLst>
                    <a:ext uri="{9D8B030D-6E8A-4147-A177-3AD203B41FA5}">
                      <a16:colId xmlns:a16="http://schemas.microsoft.com/office/drawing/2014/main" val="20000"/>
                    </a:ext>
                  </a:extLst>
                </a:gridCol>
                <a:gridCol w="4337832">
                  <a:extLst>
                    <a:ext uri="{9D8B030D-6E8A-4147-A177-3AD203B41FA5}">
                      <a16:colId xmlns:a16="http://schemas.microsoft.com/office/drawing/2014/main" val="20001"/>
                    </a:ext>
                  </a:extLst>
                </a:gridCol>
                <a:gridCol w="1204024">
                  <a:extLst>
                    <a:ext uri="{9D8B030D-6E8A-4147-A177-3AD203B41FA5}">
                      <a16:colId xmlns:a16="http://schemas.microsoft.com/office/drawing/2014/main" val="20002"/>
                    </a:ext>
                  </a:extLst>
                </a:gridCol>
              </a:tblGrid>
              <a:tr h="138434">
                <a:tc>
                  <a:txBody>
                    <a:bodyPr/>
                    <a:lstStyle/>
                    <a:p>
                      <a:pPr marL="0" marR="0">
                        <a:lnSpc>
                          <a:spcPct val="115000"/>
                        </a:lnSpc>
                        <a:spcBef>
                          <a:spcPts val="0"/>
                        </a:spcBef>
                        <a:spcAft>
                          <a:spcPts val="0"/>
                        </a:spcAft>
                      </a:pPr>
                      <a:r>
                        <a:rPr lang="en-US" sz="1800" dirty="0">
                          <a:solidFill>
                            <a:srgbClr val="221E1F"/>
                          </a:solidFill>
                          <a:latin typeface="Palatino"/>
                          <a:ea typeface="Calibri"/>
                          <a:cs typeface="Palatino"/>
                        </a:rPr>
                        <a:t>Monosodium glutamate </a:t>
                      </a:r>
                      <a:endParaRPr lang="en-US" sz="1800" dirty="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nSpc>
                          <a:spcPct val="115000"/>
                        </a:lnSpc>
                        <a:spcBef>
                          <a:spcPts val="0"/>
                        </a:spcBef>
                        <a:spcAft>
                          <a:spcPts val="0"/>
                        </a:spcAft>
                      </a:pPr>
                      <a:r>
                        <a:rPr lang="en-US" sz="1800">
                          <a:solidFill>
                            <a:srgbClr val="221E1F"/>
                          </a:solidFill>
                          <a:latin typeface="Palatino"/>
                          <a:ea typeface="Calibri"/>
                          <a:cs typeface="Palatino"/>
                        </a:rPr>
                        <a:t>None </a:t>
                      </a:r>
                      <a:endParaRPr lang="en-US" sz="180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gn="ctr">
                        <a:lnSpc>
                          <a:spcPct val="115000"/>
                        </a:lnSpc>
                        <a:spcBef>
                          <a:spcPts val="0"/>
                        </a:spcBef>
                        <a:spcAft>
                          <a:spcPts val="0"/>
                        </a:spcAft>
                      </a:pPr>
                      <a:r>
                        <a:rPr lang="en-US" sz="1800" dirty="0">
                          <a:solidFill>
                            <a:srgbClr val="221E1F"/>
                          </a:solidFill>
                          <a:latin typeface="Palatino"/>
                          <a:ea typeface="Calibri"/>
                          <a:cs typeface="Palatino"/>
                        </a:rPr>
                        <a:t>385 </a:t>
                      </a:r>
                      <a:endParaRPr lang="en-US" sz="1800" dirty="0">
                        <a:solidFill>
                          <a:srgbClr val="000000"/>
                        </a:solidFill>
                        <a:latin typeface="Palatino"/>
                        <a:ea typeface="Calibri"/>
                        <a:cs typeface="Palatino"/>
                      </a:endParaRPr>
                    </a:p>
                  </a:txBody>
                  <a:tcPr marL="90283" marR="90283" marT="0" marB="0">
                    <a:lnL>
                      <a:noFill/>
                    </a:lnL>
                    <a:lnR>
                      <a:noFill/>
                    </a:lnR>
                    <a:lnT>
                      <a:noFill/>
                    </a:lnT>
                    <a:lnB>
                      <a:noFill/>
                    </a:lnB>
                  </a:tcPr>
                </a:tc>
                <a:extLst>
                  <a:ext uri="{0D108BD9-81ED-4DB2-BD59-A6C34878D82A}">
                    <a16:rowId xmlns:a16="http://schemas.microsoft.com/office/drawing/2014/main" val="10000"/>
                  </a:ext>
                </a:extLst>
              </a:tr>
              <a:tr h="138434">
                <a:tc>
                  <a:txBody>
                    <a:bodyPr/>
                    <a:lstStyle/>
                    <a:p>
                      <a:pPr marL="0" marR="0">
                        <a:lnSpc>
                          <a:spcPct val="115000"/>
                        </a:lnSpc>
                        <a:spcBef>
                          <a:spcPts val="0"/>
                        </a:spcBef>
                        <a:spcAft>
                          <a:spcPts val="0"/>
                        </a:spcAft>
                      </a:pPr>
                      <a:r>
                        <a:rPr lang="en-US" sz="1800">
                          <a:solidFill>
                            <a:srgbClr val="221E1F"/>
                          </a:solidFill>
                          <a:latin typeface="Palatino"/>
                          <a:ea typeface="Calibri"/>
                          <a:cs typeface="Palatino"/>
                        </a:rPr>
                        <a:t>Polychlorinated biphenyls and </a:t>
                      </a:r>
                      <a:endParaRPr lang="en-US" sz="180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nSpc>
                          <a:spcPct val="115000"/>
                        </a:lnSpc>
                        <a:spcBef>
                          <a:spcPts val="0"/>
                        </a:spcBef>
                        <a:spcAft>
                          <a:spcPts val="0"/>
                        </a:spcAft>
                      </a:pPr>
                      <a:r>
                        <a:rPr lang="en-US" sz="1800">
                          <a:solidFill>
                            <a:srgbClr val="221E1F"/>
                          </a:solidFill>
                          <a:latin typeface="Palatino"/>
                          <a:ea typeface="Calibri"/>
                          <a:cs typeface="Palatino"/>
                        </a:rPr>
                        <a:t>Lack of endurance, hypotonia, sullen, expressionless facies </a:t>
                      </a:r>
                      <a:endParaRPr lang="en-US" sz="180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gn="ctr">
                        <a:lnSpc>
                          <a:spcPct val="115000"/>
                        </a:lnSpc>
                        <a:spcBef>
                          <a:spcPts val="0"/>
                        </a:spcBef>
                        <a:spcAft>
                          <a:spcPts val="0"/>
                        </a:spcAft>
                      </a:pPr>
                      <a:r>
                        <a:rPr lang="en-US" sz="1800" dirty="0">
                          <a:solidFill>
                            <a:srgbClr val="221E1F"/>
                          </a:solidFill>
                          <a:latin typeface="Palatino"/>
                          <a:ea typeface="Calibri"/>
                          <a:cs typeface="Palatino"/>
                        </a:rPr>
                        <a:t>386–390 </a:t>
                      </a:r>
                      <a:endParaRPr lang="en-US" sz="1800" dirty="0">
                        <a:solidFill>
                          <a:srgbClr val="000000"/>
                        </a:solidFill>
                        <a:latin typeface="Palatino"/>
                        <a:ea typeface="Calibri"/>
                        <a:cs typeface="Palatino"/>
                      </a:endParaRPr>
                    </a:p>
                  </a:txBody>
                  <a:tcPr marL="90283" marR="90283" marT="0" marB="0">
                    <a:lnL>
                      <a:noFill/>
                    </a:lnL>
                    <a:lnR>
                      <a:noFill/>
                    </a:lnR>
                    <a:lnT>
                      <a:noFill/>
                    </a:lnT>
                    <a:lnB>
                      <a:noFill/>
                    </a:lnB>
                  </a:tcPr>
                </a:tc>
                <a:extLst>
                  <a:ext uri="{0D108BD9-81ED-4DB2-BD59-A6C34878D82A}">
                    <a16:rowId xmlns:a16="http://schemas.microsoft.com/office/drawing/2014/main" val="10001"/>
                  </a:ext>
                </a:extLst>
              </a:tr>
              <a:tr h="207651">
                <a:tc>
                  <a:txBody>
                    <a:bodyPr/>
                    <a:lstStyle/>
                    <a:p>
                      <a:pPr marL="0" marR="0">
                        <a:lnSpc>
                          <a:spcPct val="115000"/>
                        </a:lnSpc>
                        <a:spcBef>
                          <a:spcPts val="0"/>
                        </a:spcBef>
                        <a:spcAft>
                          <a:spcPts val="0"/>
                        </a:spcAft>
                      </a:pPr>
                      <a:r>
                        <a:rPr lang="en-US" sz="1800">
                          <a:solidFill>
                            <a:srgbClr val="221E1F"/>
                          </a:solidFill>
                          <a:latin typeface="Palatino"/>
                          <a:ea typeface="Calibri"/>
                          <a:cs typeface="Palatino"/>
                        </a:rPr>
                        <a:t>polybrominated biphenyls </a:t>
                      </a:r>
                      <a:endParaRPr lang="en-US" sz="180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nSpc>
                          <a:spcPct val="115000"/>
                        </a:lnSpc>
                        <a:spcBef>
                          <a:spcPts val="0"/>
                        </a:spcBef>
                        <a:spcAft>
                          <a:spcPts val="0"/>
                        </a:spcAft>
                      </a:pPr>
                      <a:endParaRPr lang="en-US" sz="1800">
                        <a:solidFill>
                          <a:srgbClr val="000000"/>
                        </a:solidFill>
                        <a:latin typeface="Palatino"/>
                        <a:ea typeface="Calibri"/>
                        <a:cs typeface="Arial"/>
                      </a:endParaRPr>
                    </a:p>
                  </a:txBody>
                  <a:tcPr marL="90283" marR="90283" marT="0" marB="0">
                    <a:lnL>
                      <a:noFill/>
                    </a:lnL>
                    <a:lnR>
                      <a:noFill/>
                    </a:lnR>
                    <a:lnT>
                      <a:noFill/>
                    </a:lnT>
                    <a:lnB>
                      <a:noFill/>
                    </a:lnB>
                  </a:tcPr>
                </a:tc>
                <a:tc>
                  <a:txBody>
                    <a:bodyPr/>
                    <a:lstStyle/>
                    <a:p>
                      <a:pPr marL="0" marR="0" algn="ctr">
                        <a:lnSpc>
                          <a:spcPct val="115000"/>
                        </a:lnSpc>
                        <a:spcBef>
                          <a:spcPts val="0"/>
                        </a:spcBef>
                        <a:spcAft>
                          <a:spcPts val="0"/>
                        </a:spcAft>
                      </a:pPr>
                      <a:endParaRPr lang="en-US" sz="1800" dirty="0">
                        <a:solidFill>
                          <a:srgbClr val="000000"/>
                        </a:solidFill>
                        <a:latin typeface="Palatino"/>
                        <a:ea typeface="Calibri"/>
                        <a:cs typeface="Arial"/>
                      </a:endParaRPr>
                    </a:p>
                  </a:txBody>
                  <a:tcPr marL="90283" marR="90283" marT="0" marB="0">
                    <a:lnL>
                      <a:noFill/>
                    </a:lnL>
                    <a:lnR>
                      <a:noFill/>
                    </a:lnR>
                    <a:lnT>
                      <a:noFill/>
                    </a:lnT>
                    <a:lnB>
                      <a:noFill/>
                    </a:lnB>
                  </a:tcPr>
                </a:tc>
                <a:extLst>
                  <a:ext uri="{0D108BD9-81ED-4DB2-BD59-A6C34878D82A}">
                    <a16:rowId xmlns:a16="http://schemas.microsoft.com/office/drawing/2014/main" val="10002"/>
                  </a:ext>
                </a:extLst>
              </a:tr>
              <a:tr h="138434">
                <a:tc>
                  <a:txBody>
                    <a:bodyPr/>
                    <a:lstStyle/>
                    <a:p>
                      <a:pPr marL="0" marR="0">
                        <a:lnSpc>
                          <a:spcPct val="115000"/>
                        </a:lnSpc>
                        <a:spcBef>
                          <a:spcPts val="0"/>
                        </a:spcBef>
                        <a:spcAft>
                          <a:spcPts val="0"/>
                        </a:spcAft>
                      </a:pPr>
                      <a:r>
                        <a:rPr lang="en-US" sz="1800">
                          <a:solidFill>
                            <a:srgbClr val="221E1F"/>
                          </a:solidFill>
                          <a:latin typeface="Palatino"/>
                          <a:ea typeface="Calibri"/>
                          <a:cs typeface="Palatino"/>
                        </a:rPr>
                        <a:t>Silicone </a:t>
                      </a:r>
                      <a:endParaRPr lang="en-US" sz="180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nSpc>
                          <a:spcPct val="115000"/>
                        </a:lnSpc>
                        <a:spcBef>
                          <a:spcPts val="0"/>
                        </a:spcBef>
                        <a:spcAft>
                          <a:spcPts val="0"/>
                        </a:spcAft>
                      </a:pPr>
                      <a:r>
                        <a:rPr lang="en-US" sz="1800">
                          <a:solidFill>
                            <a:srgbClr val="221E1F"/>
                          </a:solidFill>
                          <a:latin typeface="Palatino"/>
                          <a:ea typeface="Calibri"/>
                          <a:cs typeface="Palatino"/>
                        </a:rPr>
                        <a:t>Esophageal dysmotility </a:t>
                      </a:r>
                      <a:endParaRPr lang="en-US" sz="180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gn="ctr">
                        <a:lnSpc>
                          <a:spcPct val="115000"/>
                        </a:lnSpc>
                        <a:spcBef>
                          <a:spcPts val="0"/>
                        </a:spcBef>
                        <a:spcAft>
                          <a:spcPts val="0"/>
                        </a:spcAft>
                      </a:pPr>
                      <a:r>
                        <a:rPr lang="en-US" sz="1800" dirty="0">
                          <a:solidFill>
                            <a:srgbClr val="221E1F"/>
                          </a:solidFill>
                          <a:latin typeface="Palatino"/>
                          <a:ea typeface="Calibri"/>
                          <a:cs typeface="Palatino"/>
                        </a:rPr>
                        <a:t>17–22 </a:t>
                      </a:r>
                      <a:endParaRPr lang="en-US" sz="1800" dirty="0">
                        <a:solidFill>
                          <a:srgbClr val="000000"/>
                        </a:solidFill>
                        <a:latin typeface="Palatino"/>
                        <a:ea typeface="Calibri"/>
                        <a:cs typeface="Palatino"/>
                      </a:endParaRPr>
                    </a:p>
                  </a:txBody>
                  <a:tcPr marL="90283" marR="90283" marT="0" marB="0">
                    <a:lnL>
                      <a:noFill/>
                    </a:lnL>
                    <a:lnR>
                      <a:noFill/>
                    </a:lnR>
                    <a:lnT>
                      <a:noFill/>
                    </a:lnT>
                    <a:lnB>
                      <a:noFill/>
                    </a:lnB>
                  </a:tcPr>
                </a:tc>
                <a:extLst>
                  <a:ext uri="{0D108BD9-81ED-4DB2-BD59-A6C34878D82A}">
                    <a16:rowId xmlns:a16="http://schemas.microsoft.com/office/drawing/2014/main" val="10003"/>
                  </a:ext>
                </a:extLst>
              </a:tr>
              <a:tr h="138434">
                <a:tc>
                  <a:txBody>
                    <a:bodyPr/>
                    <a:lstStyle/>
                    <a:p>
                      <a:pPr marL="0" marR="0">
                        <a:lnSpc>
                          <a:spcPct val="115000"/>
                        </a:lnSpc>
                        <a:spcBef>
                          <a:spcPts val="0"/>
                        </a:spcBef>
                        <a:spcAft>
                          <a:spcPts val="0"/>
                        </a:spcAft>
                      </a:pPr>
                      <a:r>
                        <a:rPr lang="en-US" sz="1800">
                          <a:solidFill>
                            <a:srgbClr val="221E1F"/>
                          </a:solidFill>
                          <a:latin typeface="Palatino"/>
                          <a:ea typeface="Calibri"/>
                          <a:cs typeface="Palatino"/>
                        </a:rPr>
                        <a:t>Tetrachloroethylene cleaning fluid </a:t>
                      </a:r>
                      <a:endParaRPr lang="en-US" sz="180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nSpc>
                          <a:spcPct val="115000"/>
                        </a:lnSpc>
                        <a:spcBef>
                          <a:spcPts val="0"/>
                        </a:spcBef>
                        <a:spcAft>
                          <a:spcPts val="0"/>
                        </a:spcAft>
                      </a:pPr>
                      <a:r>
                        <a:rPr lang="en-US" sz="1800">
                          <a:solidFill>
                            <a:srgbClr val="221E1F"/>
                          </a:solidFill>
                          <a:latin typeface="Palatino"/>
                          <a:ea typeface="Calibri"/>
                          <a:cs typeface="Palatino"/>
                        </a:rPr>
                        <a:t>Obstructive jaundice, dark urine </a:t>
                      </a:r>
                      <a:endParaRPr lang="en-US" sz="180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gn="ctr">
                        <a:lnSpc>
                          <a:spcPct val="115000"/>
                        </a:lnSpc>
                        <a:spcBef>
                          <a:spcPts val="0"/>
                        </a:spcBef>
                        <a:spcAft>
                          <a:spcPts val="0"/>
                        </a:spcAft>
                      </a:pPr>
                      <a:r>
                        <a:rPr lang="en-US" sz="1800" dirty="0">
                          <a:solidFill>
                            <a:srgbClr val="221E1F"/>
                          </a:solidFill>
                          <a:latin typeface="Palatino"/>
                          <a:ea typeface="Calibri"/>
                          <a:cs typeface="Palatino"/>
                        </a:rPr>
                        <a:t>391 </a:t>
                      </a:r>
                      <a:endParaRPr lang="en-US" sz="1800" dirty="0">
                        <a:solidFill>
                          <a:srgbClr val="000000"/>
                        </a:solidFill>
                        <a:latin typeface="Palatino"/>
                        <a:ea typeface="Calibri"/>
                        <a:cs typeface="Palatino"/>
                      </a:endParaRPr>
                    </a:p>
                  </a:txBody>
                  <a:tcPr marL="90283" marR="90283" marT="0" marB="0">
                    <a:lnL>
                      <a:noFill/>
                    </a:lnL>
                    <a:lnR>
                      <a:noFill/>
                    </a:lnR>
                    <a:lnT>
                      <a:noFill/>
                    </a:lnT>
                    <a:lnB>
                      <a:noFill/>
                    </a:lnB>
                  </a:tcPr>
                </a:tc>
                <a:extLst>
                  <a:ext uri="{0D108BD9-81ED-4DB2-BD59-A6C34878D82A}">
                    <a16:rowId xmlns:a16="http://schemas.microsoft.com/office/drawing/2014/main" val="10004"/>
                  </a:ext>
                </a:extLst>
              </a:tr>
              <a:tr h="207651">
                <a:tc>
                  <a:txBody>
                    <a:bodyPr/>
                    <a:lstStyle/>
                    <a:p>
                      <a:pPr marL="0" marR="0">
                        <a:lnSpc>
                          <a:spcPct val="115000"/>
                        </a:lnSpc>
                        <a:spcBef>
                          <a:spcPts val="0"/>
                        </a:spcBef>
                        <a:spcAft>
                          <a:spcPts val="0"/>
                        </a:spcAft>
                      </a:pPr>
                      <a:r>
                        <a:rPr lang="en-US" sz="1800">
                          <a:solidFill>
                            <a:srgbClr val="221E1F"/>
                          </a:solidFill>
                          <a:latin typeface="Palatino"/>
                          <a:ea typeface="Calibri"/>
                          <a:cs typeface="Palatino"/>
                        </a:rPr>
                        <a:t>(perchloroethylene) </a:t>
                      </a:r>
                      <a:endParaRPr lang="en-US" sz="1800">
                        <a:solidFill>
                          <a:srgbClr val="000000"/>
                        </a:solidFill>
                        <a:latin typeface="Palatino"/>
                        <a:ea typeface="Calibri"/>
                        <a:cs typeface="Palatino"/>
                      </a:endParaRPr>
                    </a:p>
                  </a:txBody>
                  <a:tcPr marL="90283" marR="90283" marT="0" marB="0">
                    <a:lnL>
                      <a:noFill/>
                    </a:lnL>
                    <a:lnR>
                      <a:noFill/>
                    </a:lnR>
                    <a:lnT>
                      <a:noFill/>
                    </a:lnT>
                    <a:lnB>
                      <a:noFill/>
                    </a:lnB>
                  </a:tcPr>
                </a:tc>
                <a:tc>
                  <a:txBody>
                    <a:bodyPr/>
                    <a:lstStyle/>
                    <a:p>
                      <a:pPr marL="0" marR="0">
                        <a:lnSpc>
                          <a:spcPct val="115000"/>
                        </a:lnSpc>
                        <a:spcBef>
                          <a:spcPts val="0"/>
                        </a:spcBef>
                        <a:spcAft>
                          <a:spcPts val="0"/>
                        </a:spcAft>
                      </a:pPr>
                      <a:endParaRPr lang="en-US" sz="1800">
                        <a:solidFill>
                          <a:srgbClr val="000000"/>
                        </a:solidFill>
                        <a:latin typeface="Palatino"/>
                        <a:ea typeface="Calibri"/>
                        <a:cs typeface="Arial"/>
                      </a:endParaRPr>
                    </a:p>
                  </a:txBody>
                  <a:tcPr marL="90283" marR="90283" marT="0" marB="0">
                    <a:lnL>
                      <a:noFill/>
                    </a:lnL>
                    <a:lnR>
                      <a:noFill/>
                    </a:lnR>
                    <a:lnT>
                      <a:noFill/>
                    </a:lnT>
                    <a:lnB>
                      <a:noFill/>
                    </a:lnB>
                  </a:tcPr>
                </a:tc>
                <a:tc>
                  <a:txBody>
                    <a:bodyPr/>
                    <a:lstStyle/>
                    <a:p>
                      <a:pPr marL="0" marR="0" algn="ctr">
                        <a:lnSpc>
                          <a:spcPct val="115000"/>
                        </a:lnSpc>
                        <a:spcBef>
                          <a:spcPts val="0"/>
                        </a:spcBef>
                        <a:spcAft>
                          <a:spcPts val="0"/>
                        </a:spcAft>
                      </a:pPr>
                      <a:endParaRPr lang="en-US" sz="1800" dirty="0">
                        <a:solidFill>
                          <a:srgbClr val="000000"/>
                        </a:solidFill>
                        <a:latin typeface="Palatino"/>
                        <a:ea typeface="Calibri"/>
                        <a:cs typeface="Arial"/>
                      </a:endParaRPr>
                    </a:p>
                  </a:txBody>
                  <a:tcPr marL="90283" marR="90283" marT="0" marB="0">
                    <a:lnL>
                      <a:noFill/>
                    </a:lnL>
                    <a:lnR>
                      <a:noFill/>
                    </a:lnR>
                    <a:lnT>
                      <a:noFill/>
                    </a:lnT>
                    <a:lnB>
                      <a:noFill/>
                    </a:lnB>
                  </a:tcPr>
                </a:tc>
                <a:extLst>
                  <a:ext uri="{0D108BD9-81ED-4DB2-BD59-A6C34878D82A}">
                    <a16:rowId xmlns:a16="http://schemas.microsoft.com/office/drawing/2014/main" val="10005"/>
                  </a:ext>
                </a:extLst>
              </a:tr>
              <a:tr h="138434">
                <a:tc>
                  <a:txBody>
                    <a:bodyPr/>
                    <a:lstStyle/>
                    <a:p>
                      <a:pPr marL="0" marR="0">
                        <a:lnSpc>
                          <a:spcPct val="115000"/>
                        </a:lnSpc>
                        <a:spcBef>
                          <a:spcPts val="0"/>
                        </a:spcBef>
                        <a:spcAft>
                          <a:spcPts val="0"/>
                        </a:spcAft>
                      </a:pPr>
                      <a:r>
                        <a:rPr lang="en-US" sz="1800">
                          <a:solidFill>
                            <a:srgbClr val="221E1F"/>
                          </a:solidFill>
                          <a:latin typeface="Palatino"/>
                          <a:ea typeface="Calibri"/>
                          <a:cs typeface="Palatino"/>
                        </a:rPr>
                        <a:t>Vegetarian diet </a:t>
                      </a:r>
                      <a:endParaRPr lang="en-US" sz="1800">
                        <a:solidFill>
                          <a:srgbClr val="000000"/>
                        </a:solidFill>
                        <a:latin typeface="Palatino"/>
                        <a:ea typeface="Calibri"/>
                        <a:cs typeface="Palatino"/>
                      </a:endParaRPr>
                    </a:p>
                  </a:txBody>
                  <a:tcPr marL="90283" marR="9028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solidFill>
                            <a:srgbClr val="221E1F"/>
                          </a:solidFill>
                          <a:latin typeface="Palatino"/>
                          <a:ea typeface="Calibri"/>
                          <a:cs typeface="Palatino"/>
                        </a:rPr>
                        <a:t>Signs of B12 deficiency </a:t>
                      </a:r>
                      <a:endParaRPr lang="en-US" sz="1800">
                        <a:solidFill>
                          <a:srgbClr val="000000"/>
                        </a:solidFill>
                        <a:latin typeface="Palatino"/>
                        <a:ea typeface="Calibri"/>
                        <a:cs typeface="Palatino"/>
                      </a:endParaRPr>
                    </a:p>
                  </a:txBody>
                  <a:tcPr marL="90283" marR="9028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221E1F"/>
                          </a:solidFill>
                          <a:latin typeface="Palatino"/>
                          <a:ea typeface="Calibri"/>
                          <a:cs typeface="Palatino"/>
                        </a:rPr>
                        <a:t>392 </a:t>
                      </a:r>
                      <a:endParaRPr lang="en-US" sz="1800" dirty="0">
                        <a:solidFill>
                          <a:srgbClr val="000000"/>
                        </a:solidFill>
                        <a:latin typeface="Palatino"/>
                        <a:ea typeface="Calibri"/>
                        <a:cs typeface="Palatino"/>
                      </a:endParaRPr>
                    </a:p>
                  </a:txBody>
                  <a:tcPr marL="90283" marR="90283"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52978000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0" y="1481138"/>
            <a:ext cx="10972800" cy="4525962"/>
          </a:xfrm>
        </p:spPr>
        <p:txBody>
          <a:bodyPr/>
          <a:lstStyle/>
          <a:p>
            <a:pPr algn="ctr"/>
            <a:endParaRPr lang="fa-IR" b="1" dirty="0"/>
          </a:p>
          <a:p>
            <a:pPr algn="ctr"/>
            <a:endParaRPr lang="fa-IR" b="1" i="1" dirty="0"/>
          </a:p>
        </p:txBody>
      </p:sp>
      <p:sp>
        <p:nvSpPr>
          <p:cNvPr id="8" name="Title 7"/>
          <p:cNvSpPr>
            <a:spLocks noGrp="1"/>
          </p:cNvSpPr>
          <p:nvPr>
            <p:ph type="title" idx="4294967295"/>
          </p:nvPr>
        </p:nvSpPr>
        <p:spPr>
          <a:xfrm>
            <a:off x="3444240" y="5715000"/>
            <a:ext cx="8747760" cy="960120"/>
          </a:xfrm>
        </p:spPr>
        <p:txBody>
          <a:bodyPr>
            <a:normAutofit/>
          </a:bodyPr>
          <a:lstStyle/>
          <a:p>
            <a:pPr algn="ctr"/>
            <a:r>
              <a:rPr lang="fa-IR" sz="4800" dirty="0"/>
              <a:t>با تشکر از توجه شما سروران گرامی</a:t>
            </a:r>
            <a:endParaRPr lang="en-US" sz="4800" dirty="0"/>
          </a:p>
        </p:txBody>
      </p:sp>
      <p:pic>
        <p:nvPicPr>
          <p:cNvPr id="5" name="Picture 2" descr="F:\Farshad\My documents\My Pictures\21.jpg"/>
          <p:cNvPicPr>
            <a:picLocks noChangeAspect="1" noChangeArrowheads="1"/>
          </p:cNvPicPr>
          <p:nvPr/>
        </p:nvPicPr>
        <p:blipFill>
          <a:blip r:embed="rId3" cstate="print"/>
          <a:srcRect/>
          <a:stretch>
            <a:fillRect/>
          </a:stretch>
        </p:blipFill>
        <p:spPr bwMode="auto">
          <a:xfrm>
            <a:off x="0" y="0"/>
            <a:ext cx="12192000" cy="5715000"/>
          </a:xfrm>
          <a:prstGeom prst="rect">
            <a:avLst/>
          </a:prstGeom>
          <a:noFill/>
        </p:spPr>
      </p:pic>
    </p:spTree>
    <p:extLst>
      <p:ext uri="{BB962C8B-B14F-4D97-AF65-F5344CB8AC3E}">
        <p14:creationId xmlns:p14="http://schemas.microsoft.com/office/powerpoint/2010/main" val="1728883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DR.HALE’LRC </a:t>
            </a:r>
          </a:p>
        </p:txBody>
      </p:sp>
      <p:sp>
        <p:nvSpPr>
          <p:cNvPr id="3" name="Content Placeholder 2"/>
          <p:cNvSpPr>
            <a:spLocks noGrp="1"/>
          </p:cNvSpPr>
          <p:nvPr>
            <p:ph idx="1"/>
          </p:nvPr>
        </p:nvSpPr>
        <p:spPr/>
        <p:txBody>
          <a:bodyPr/>
          <a:lstStyle/>
          <a:p>
            <a:pPr marL="109537" indent="0">
              <a:buNone/>
            </a:pPr>
            <a:r>
              <a:rPr lang="en-US" dirty="0"/>
              <a:t>LACTATION RISK CATEGORY : </a:t>
            </a:r>
          </a:p>
          <a:p>
            <a:pPr marL="109537" indent="0">
              <a:buNone/>
            </a:pPr>
            <a:r>
              <a:rPr lang="en-US" dirty="0"/>
              <a:t>1-- L1</a:t>
            </a:r>
          </a:p>
          <a:p>
            <a:pPr marL="109537" indent="0">
              <a:buNone/>
            </a:pPr>
            <a:r>
              <a:rPr lang="en-US" dirty="0"/>
              <a:t>2– L2 </a:t>
            </a:r>
          </a:p>
          <a:p>
            <a:pPr marL="109537" indent="0">
              <a:buNone/>
            </a:pPr>
            <a:r>
              <a:rPr lang="en-US" dirty="0"/>
              <a:t>3-- L3 </a:t>
            </a:r>
          </a:p>
          <a:p>
            <a:pPr marL="109537" indent="0">
              <a:buNone/>
            </a:pPr>
            <a:r>
              <a:rPr lang="en-US" dirty="0"/>
              <a:t>4– L4 </a:t>
            </a:r>
          </a:p>
          <a:p>
            <a:pPr marL="109537" indent="0">
              <a:buNone/>
            </a:pPr>
            <a:r>
              <a:rPr lang="en-US" dirty="0"/>
              <a:t>4– L5 </a:t>
            </a:r>
          </a:p>
        </p:txBody>
      </p:sp>
    </p:spTree>
    <p:extLst>
      <p:ext uri="{BB962C8B-B14F-4D97-AF65-F5344CB8AC3E}">
        <p14:creationId xmlns:p14="http://schemas.microsoft.com/office/powerpoint/2010/main" val="349829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                          risk</a:t>
            </a:r>
          </a:p>
        </p:txBody>
      </p:sp>
      <p:sp>
        <p:nvSpPr>
          <p:cNvPr id="2" name="Content Placeholder 1"/>
          <p:cNvSpPr>
            <a:spLocks noGrp="1"/>
          </p:cNvSpPr>
          <p:nvPr>
            <p:ph idx="1"/>
          </p:nvPr>
        </p:nvSpPr>
        <p:spPr/>
        <p:txBody>
          <a:bodyPr/>
          <a:lstStyle/>
          <a:p>
            <a:r>
              <a:rPr lang="en-US" dirty="0"/>
              <a:t>1.Low risk infant:       6-18 mo. Of age</a:t>
            </a:r>
          </a:p>
          <a:p>
            <a:r>
              <a:rPr lang="en-US" dirty="0"/>
              <a:t>2.Modrate risk infants: 2-6 mo. Of age.</a:t>
            </a:r>
          </a:p>
          <a:p>
            <a:r>
              <a:rPr lang="en-US" dirty="0"/>
              <a:t>3.High risk infants :premature and acute ,chronic ill term infants </a:t>
            </a:r>
          </a:p>
        </p:txBody>
      </p:sp>
    </p:spTree>
    <p:extLst>
      <p:ext uri="{BB962C8B-B14F-4D97-AF65-F5344CB8AC3E}">
        <p14:creationId xmlns:p14="http://schemas.microsoft.com/office/powerpoint/2010/main" val="3007669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Anti hypertension Drugs</a:t>
            </a:r>
          </a:p>
        </p:txBody>
      </p:sp>
      <p:sp>
        <p:nvSpPr>
          <p:cNvPr id="3" name="Content Placeholder 2"/>
          <p:cNvSpPr>
            <a:spLocks noGrp="1"/>
          </p:cNvSpPr>
          <p:nvPr>
            <p:ph idx="1"/>
          </p:nvPr>
        </p:nvSpPr>
        <p:spPr/>
        <p:txBody>
          <a:bodyPr/>
          <a:lstStyle/>
          <a:p>
            <a:r>
              <a:rPr lang="en-US" dirty="0"/>
              <a:t>1- ACEIs </a:t>
            </a:r>
          </a:p>
          <a:p>
            <a:r>
              <a:rPr lang="en-US" dirty="0"/>
              <a:t>2- Beta blockers  </a:t>
            </a:r>
          </a:p>
          <a:p>
            <a:r>
              <a:rPr lang="en-US" dirty="0"/>
              <a:t>3-Calcium channel blockers </a:t>
            </a:r>
          </a:p>
          <a:p>
            <a:r>
              <a:rPr lang="en-US" dirty="0"/>
              <a:t>4- </a:t>
            </a:r>
            <a:r>
              <a:rPr lang="en-US" dirty="0" err="1"/>
              <a:t>Duretics</a:t>
            </a:r>
            <a:r>
              <a:rPr lang="en-US" dirty="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ACEIs</a:t>
            </a:r>
          </a:p>
        </p:txBody>
      </p:sp>
      <p:sp>
        <p:nvSpPr>
          <p:cNvPr id="3" name="Content Placeholder 2"/>
          <p:cNvSpPr>
            <a:spLocks noGrp="1"/>
          </p:cNvSpPr>
          <p:nvPr>
            <p:ph idx="1"/>
          </p:nvPr>
        </p:nvSpPr>
        <p:spPr/>
        <p:txBody>
          <a:bodyPr/>
          <a:lstStyle/>
          <a:p>
            <a:r>
              <a:rPr lang="en-US" dirty="0"/>
              <a:t>1- </a:t>
            </a:r>
            <a:r>
              <a:rPr lang="en-US" dirty="0" err="1"/>
              <a:t>Benazepril</a:t>
            </a:r>
            <a:r>
              <a:rPr lang="en-US" dirty="0"/>
              <a:t>: LRC: L2. RID :  </a:t>
            </a:r>
          </a:p>
          <a:p>
            <a:r>
              <a:rPr lang="en-US" dirty="0"/>
              <a:t>2- </a:t>
            </a:r>
            <a:r>
              <a:rPr lang="en-US" dirty="0" err="1"/>
              <a:t>Captopril</a:t>
            </a:r>
            <a:r>
              <a:rPr lang="en-US" dirty="0"/>
              <a:t> : LRC: L2. RID : 0.02%</a:t>
            </a:r>
          </a:p>
          <a:p>
            <a:r>
              <a:rPr lang="en-US" dirty="0"/>
              <a:t>3- </a:t>
            </a:r>
            <a:r>
              <a:rPr lang="en-US" dirty="0" err="1"/>
              <a:t>Enalapril</a:t>
            </a:r>
            <a:r>
              <a:rPr lang="en-US" dirty="0"/>
              <a:t> : LRC: L2 . RID: 0.07-0.2 % </a:t>
            </a:r>
          </a:p>
          <a:p>
            <a:r>
              <a:rPr lang="en-US" dirty="0"/>
              <a:t>4- </a:t>
            </a:r>
            <a:r>
              <a:rPr lang="en-US" dirty="0" err="1"/>
              <a:t>Lozartan</a:t>
            </a:r>
            <a:r>
              <a:rPr lang="en-US" dirty="0"/>
              <a:t>: LRC: L3 . </a:t>
            </a:r>
          </a:p>
          <a:p>
            <a:r>
              <a:rPr lang="en-US" dirty="0"/>
              <a:t>5- Pediatrics Concerns: None reported via milk </a:t>
            </a:r>
          </a:p>
          <a:p>
            <a:r>
              <a:rPr lang="en-US" dirty="0"/>
              <a:t>6-Infant monitoring: Drowsiness, lethargy, pallor, poor feeding and weight gain.</a:t>
            </a:r>
          </a:p>
          <a:p>
            <a:endParaRPr lang="en-US" dirty="0"/>
          </a:p>
        </p:txBody>
      </p:sp>
    </p:spTree>
    <p:extLst>
      <p:ext uri="{BB962C8B-B14F-4D97-AF65-F5344CB8AC3E}">
        <p14:creationId xmlns:p14="http://schemas.microsoft.com/office/powerpoint/2010/main" val="4217433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Beta blockers</a:t>
            </a:r>
          </a:p>
        </p:txBody>
      </p:sp>
      <p:sp>
        <p:nvSpPr>
          <p:cNvPr id="3" name="Content Placeholder 2"/>
          <p:cNvSpPr>
            <a:spLocks noGrp="1"/>
          </p:cNvSpPr>
          <p:nvPr>
            <p:ph idx="1"/>
          </p:nvPr>
        </p:nvSpPr>
        <p:spPr/>
        <p:txBody>
          <a:bodyPr>
            <a:normAutofit fontScale="92500" lnSpcReduction="20000"/>
          </a:bodyPr>
          <a:lstStyle/>
          <a:p>
            <a:r>
              <a:rPr lang="en-US" dirty="0"/>
              <a:t>1- </a:t>
            </a:r>
            <a:r>
              <a:rPr lang="en-US" dirty="0" err="1"/>
              <a:t>Atenolol</a:t>
            </a:r>
            <a:r>
              <a:rPr lang="en-US" dirty="0"/>
              <a:t> : LRC: L3, IRD: 6.6% </a:t>
            </a:r>
          </a:p>
          <a:p>
            <a:r>
              <a:rPr lang="en-US" dirty="0"/>
              <a:t>2- </a:t>
            </a:r>
            <a:r>
              <a:rPr lang="en-US" dirty="0" err="1"/>
              <a:t>Asbetolol</a:t>
            </a:r>
            <a:r>
              <a:rPr lang="en-US" dirty="0"/>
              <a:t> </a:t>
            </a:r>
          </a:p>
          <a:p>
            <a:r>
              <a:rPr lang="en-US" dirty="0"/>
              <a:t>3- </a:t>
            </a:r>
            <a:r>
              <a:rPr lang="en-US" dirty="0" err="1"/>
              <a:t>Labetalol</a:t>
            </a:r>
            <a:r>
              <a:rPr lang="en-US" dirty="0"/>
              <a:t>: LRC: L2. RID: 0.2-0.6%  </a:t>
            </a:r>
          </a:p>
          <a:p>
            <a:r>
              <a:rPr lang="en-US" dirty="0"/>
              <a:t>4- </a:t>
            </a:r>
            <a:r>
              <a:rPr lang="en-US" dirty="0" err="1"/>
              <a:t>Metoprolol</a:t>
            </a:r>
            <a:r>
              <a:rPr lang="en-US" dirty="0"/>
              <a:t>  : LRC: L2. RID: 1.4%</a:t>
            </a:r>
          </a:p>
          <a:p>
            <a:r>
              <a:rPr lang="en-US" dirty="0"/>
              <a:t>5- </a:t>
            </a:r>
            <a:r>
              <a:rPr lang="en-US" dirty="0" err="1"/>
              <a:t>Propranolol</a:t>
            </a:r>
            <a:r>
              <a:rPr lang="en-US" dirty="0"/>
              <a:t> : LRC: L2. RID: 0.3-0.5% </a:t>
            </a:r>
          </a:p>
          <a:p>
            <a:r>
              <a:rPr lang="en-US" dirty="0"/>
              <a:t>6-Pediatric concerns: None reported via milk </a:t>
            </a:r>
          </a:p>
          <a:p>
            <a:r>
              <a:rPr lang="en-US" dirty="0"/>
              <a:t>7- Adult Concerns: </a:t>
            </a:r>
            <a:r>
              <a:rPr lang="en-US" dirty="0" err="1"/>
              <a:t>bradycardia</a:t>
            </a:r>
            <a:r>
              <a:rPr lang="en-US" dirty="0"/>
              <a:t>, asthmatic symptoms, hypotension, </a:t>
            </a:r>
            <a:r>
              <a:rPr lang="en-US" dirty="0" err="1"/>
              <a:t>sedation,weakness</a:t>
            </a:r>
            <a:r>
              <a:rPr lang="en-US" dirty="0"/>
              <a:t>, hypoglycemia. </a:t>
            </a:r>
          </a:p>
          <a:p>
            <a:r>
              <a:rPr lang="en-US" dirty="0"/>
              <a:t>8-Infant Monitoring: Drowsiness, lethargy, pallor, poor feeding and weight gain.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8_فرمت اسلايد">
  <a:themeElements>
    <a:clrScheme name="Custom 2">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4751</TotalTime>
  <Words>2735</Words>
  <Application>Microsoft Office PowerPoint</Application>
  <PresentationFormat>Widescreen</PresentationFormat>
  <Paragraphs>339</Paragraphs>
  <Slides>47</Slides>
  <Notes>4</Notes>
  <HiddenSlides>0</HiddenSlides>
  <MMClips>0</MMClips>
  <ScaleCrop>false</ScaleCrop>
  <HeadingPairs>
    <vt:vector size="8" baseType="variant">
      <vt:variant>
        <vt:lpstr>Fonts Used</vt:lpstr>
      </vt:variant>
      <vt:variant>
        <vt:i4>10</vt:i4>
      </vt:variant>
      <vt:variant>
        <vt:lpstr>Theme</vt:lpstr>
      </vt:variant>
      <vt:variant>
        <vt:i4>1</vt:i4>
      </vt:variant>
      <vt:variant>
        <vt:lpstr>Links</vt:lpstr>
      </vt:variant>
      <vt:variant>
        <vt:i4>1</vt:i4>
      </vt:variant>
      <vt:variant>
        <vt:lpstr>Slide Titles</vt:lpstr>
      </vt:variant>
      <vt:variant>
        <vt:i4>47</vt:i4>
      </vt:variant>
    </vt:vector>
  </HeadingPairs>
  <TitlesOfParts>
    <vt:vector size="59" baseType="lpstr">
      <vt:lpstr>Arial</vt:lpstr>
      <vt:lpstr>B Yagut</vt:lpstr>
      <vt:lpstr>Calibri</vt:lpstr>
      <vt:lpstr>Lucida Sans Unicode</vt:lpstr>
      <vt:lpstr>Palatino</vt:lpstr>
      <vt:lpstr>Palatino Linotype</vt:lpstr>
      <vt:lpstr>Times New Roman</vt:lpstr>
      <vt:lpstr>Verdana</vt:lpstr>
      <vt:lpstr>Wingdings 2</vt:lpstr>
      <vt:lpstr>Wingdings 3</vt:lpstr>
      <vt:lpstr>8_فرمت اسلايد</vt:lpstr>
      <vt:lpstr>file:///H:\مداوای%20مادر،%20مصرف%20دارو%20و%20تغذیه%20با%20شیر%20مادر.docx!OLE_LINK2</vt:lpstr>
      <vt:lpstr>بنام خالق هستی</vt:lpstr>
      <vt:lpstr>دارو و شیردهی                                                        </vt:lpstr>
      <vt:lpstr>PowerPoint Presentation</vt:lpstr>
      <vt:lpstr>                         RID            </vt:lpstr>
      <vt:lpstr>               DR.HALE’LRC </vt:lpstr>
      <vt:lpstr>                          risk</vt:lpstr>
      <vt:lpstr>      Anti hypertension Drugs</vt:lpstr>
      <vt:lpstr>                       ACEIs</vt:lpstr>
      <vt:lpstr>                 Beta blockers</vt:lpstr>
      <vt:lpstr>      Calcium channel blockers</vt:lpstr>
      <vt:lpstr>                    Diuretics</vt:lpstr>
      <vt:lpstr>          Anti Diabetic  Agents</vt:lpstr>
      <vt:lpstr>        Anti thyroid Agents</vt:lpstr>
      <vt:lpstr>PowerPoint Presentation</vt:lpstr>
      <vt:lpstr>PowerPoint Presentation</vt:lpstr>
      <vt:lpstr>PowerPoint Presentation</vt:lpstr>
      <vt:lpstr>         Anti psychotic Drugs</vt:lpstr>
      <vt:lpstr> Post partum Depression</vt:lpstr>
      <vt:lpstr>                     Sertralin</vt:lpstr>
      <vt:lpstr>             Lithium carbonate</vt:lpstr>
      <vt:lpstr>                Anti Anxiety </vt:lpstr>
      <vt:lpstr>              Anti histamines</vt:lpstr>
      <vt:lpstr>       Anticonvulsant  Drugs</vt:lpstr>
      <vt:lpstr>              Anticoagulants</vt:lpstr>
      <vt:lpstr>                 Enoxaparin</vt:lpstr>
      <vt:lpstr>                     Heparin</vt:lpstr>
      <vt:lpstr>                    Warfarin</vt:lpstr>
      <vt:lpstr>   Non steroidal anti- inflammatory                    drugs  (NSAIDs) </vt:lpstr>
      <vt:lpstr>             Cytotoxic  Drugs</vt:lpstr>
      <vt:lpstr>        Anti Neoplastic Drugs</vt:lpstr>
      <vt:lpstr>PowerPoint Presentation</vt:lpstr>
      <vt:lpstr>PowerPoint Presentation</vt:lpstr>
      <vt:lpstr>            Metoclopramide</vt:lpstr>
      <vt:lpstr>                Domperidone</vt:lpstr>
      <vt:lpstr>داروهای مصرف شده در درمان کرونا                                 </vt:lpstr>
      <vt:lpstr>ادامه داروها در درمان کرونا                                                 </vt:lpstr>
      <vt:lpstr>                Metronidazole</vt:lpstr>
      <vt:lpstr>                 Tetracycline</vt:lpstr>
      <vt:lpstr>PowerPoint Presentation</vt:lpstr>
      <vt:lpstr>PowerPoint Presentation</vt:lpstr>
      <vt:lpstr>PowerPoint Presentation</vt:lpstr>
      <vt:lpstr>PowerPoint Presentation</vt:lpstr>
      <vt:lpstr>Water of well</vt:lpstr>
      <vt:lpstr>PowerPoint Presentation</vt:lpstr>
      <vt:lpstr>PowerPoint Presentation</vt:lpstr>
      <vt:lpstr>PowerPoint Presentation</vt:lpstr>
      <vt:lpstr>با تشکر از توجه شما سروران گرامی</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نکات مهم تغذیه با شیرمادر درنوزاد          اواخر نارسی Late Preterm Infants</dc:title>
  <dc:creator>Dr Ravari</dc:creator>
  <cp:lastModifiedBy>Dr</cp:lastModifiedBy>
  <cp:revision>195</cp:revision>
  <dcterms:created xsi:type="dcterms:W3CDTF">2020-07-01T08:44:42Z</dcterms:created>
  <dcterms:modified xsi:type="dcterms:W3CDTF">2024-07-24T05:13:43Z</dcterms:modified>
</cp:coreProperties>
</file>